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0066"/>
    <a:srgbClr val="FF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89060891310468E-2"/>
          <c:y val="0.11333812468124083"/>
          <c:w val="0.89765592799590121"/>
          <c:h val="0.78685471285536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4Music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dLbls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Women</c:v>
                </c:pt>
                <c:pt idx="1">
                  <c:v>Men</c:v>
                </c:pt>
                <c:pt idx="2">
                  <c:v>16-24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55+</c:v>
                </c:pt>
                <c:pt idx="7">
                  <c:v>ABC1</c:v>
                </c:pt>
                <c:pt idx="8">
                  <c:v>C2DE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60.362000000000002</c:v>
                </c:pt>
                <c:pt idx="1">
                  <c:v>39.701000000000001</c:v>
                </c:pt>
                <c:pt idx="2">
                  <c:v>11.760999999999999</c:v>
                </c:pt>
                <c:pt idx="3">
                  <c:v>18.891999999999999</c:v>
                </c:pt>
                <c:pt idx="4">
                  <c:v>21.597999999999999</c:v>
                </c:pt>
                <c:pt idx="5">
                  <c:v>22.443999999999999</c:v>
                </c:pt>
                <c:pt idx="6">
                  <c:v>25.248000000000001</c:v>
                </c:pt>
                <c:pt idx="7">
                  <c:v>32.302999999999997</c:v>
                </c:pt>
                <c:pt idx="8">
                  <c:v>67.69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Box Music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dLbls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Women</c:v>
                </c:pt>
                <c:pt idx="1">
                  <c:v>Men</c:v>
                </c:pt>
                <c:pt idx="2">
                  <c:v>16-24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55+</c:v>
                </c:pt>
                <c:pt idx="7">
                  <c:v>ABC1</c:v>
                </c:pt>
                <c:pt idx="8">
                  <c:v>C2DE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59.997</c:v>
                </c:pt>
                <c:pt idx="1">
                  <c:v>39.975000000000001</c:v>
                </c:pt>
                <c:pt idx="2">
                  <c:v>22.218</c:v>
                </c:pt>
                <c:pt idx="3">
                  <c:v>30.053999999999998</c:v>
                </c:pt>
                <c:pt idx="4">
                  <c:v>19.55</c:v>
                </c:pt>
                <c:pt idx="5">
                  <c:v>14.367000000000001</c:v>
                </c:pt>
                <c:pt idx="6">
                  <c:v>12.644</c:v>
                </c:pt>
                <c:pt idx="7">
                  <c:v>35.515000000000001</c:v>
                </c:pt>
                <c:pt idx="8">
                  <c:v>64.373999999999995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Commercial TV average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Women</c:v>
                </c:pt>
                <c:pt idx="1">
                  <c:v>Men</c:v>
                </c:pt>
                <c:pt idx="2">
                  <c:v>16-24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55+</c:v>
                </c:pt>
                <c:pt idx="7">
                  <c:v>ABC1</c:v>
                </c:pt>
                <c:pt idx="8">
                  <c:v>C2DE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55.320999999999998</c:v>
                </c:pt>
                <c:pt idx="1">
                  <c:v>44.677</c:v>
                </c:pt>
                <c:pt idx="2">
                  <c:v>5.7089999999999996</c:v>
                </c:pt>
                <c:pt idx="3">
                  <c:v>10.673</c:v>
                </c:pt>
                <c:pt idx="4">
                  <c:v>12.206</c:v>
                </c:pt>
                <c:pt idx="5">
                  <c:v>18.22</c:v>
                </c:pt>
                <c:pt idx="6">
                  <c:v>53.151000000000003</c:v>
                </c:pt>
                <c:pt idx="7">
                  <c:v>42.444000000000003</c:v>
                </c:pt>
                <c:pt idx="8">
                  <c:v>57.546999999999997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80032"/>
        <c:axId val="140381568"/>
      </c:barChart>
      <c:catAx>
        <c:axId val="1403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381568"/>
        <c:crosses val="autoZero"/>
        <c:auto val="1"/>
        <c:lblAlgn val="ctr"/>
        <c:lblOffset val="100"/>
        <c:noMultiLvlLbl val="0"/>
      </c:catAx>
      <c:valAx>
        <c:axId val="14038156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40380032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15546615591969923"/>
          <c:y val="2.7291833803793394E-2"/>
          <c:w val="0.63682712633893734"/>
          <c:h val="9.89227950279800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>
          <a:solidFill>
            <a:schemeClr val="bg1"/>
          </a:solidFill>
          <a:latin typeface="C4 Text" panose="02000506020000020004" pitchFamily="2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015F2C-061A-4680-8996-1C7D233C5CB2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12DB71-C43B-4338-A149-F2227B062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89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CE3F3-FE0D-4A77-B267-61F81B450F4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63F5-7C3F-4B86-8924-3558005A6B37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28D1-8C0B-4DE0-8B79-01B20CF36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CEA1-130F-4C3F-BB02-AA76C58BF8F0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4FA5-E07E-4E0C-BB84-CA307D55B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3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4450-01DD-45B6-815C-30A9C388975A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6ED2-5F84-4BF9-91AE-03417817E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68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FFD8-818A-4652-80E4-E344EC83FBC2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ED87-3DE6-459B-9711-18CB93491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D9CC-8FE3-4639-B19E-F7E84D3B3FC3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4CF4-D52B-47A9-A3CB-36BC47C47A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B601-4389-4338-AC49-E62B42F574E9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AD24-4ED0-42EE-858C-844BEBCBB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1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C506-DB46-4B22-82D8-5DF45946000A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781F-7B20-489B-89C9-B94E97DEE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ED59-529E-45D4-BB6A-E50D1B5C7B53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842B-8E98-4594-9441-F29A4C7E4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5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DAC-AB7D-4C95-A884-B4E0662177BC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6BE1-6E94-422E-A90C-3B51300A7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030E-4841-45C1-B7B3-BBE5CF5D336F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E55D-010A-42B9-9139-BCAECBBCD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4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6A41-F27E-4138-94E7-EC4B994C81C3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974A-CCA0-4E91-9628-F57C2886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8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F64F7-E801-491C-A863-E93226B0AC29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49D57-ABB0-46CE-8BAD-1C31F1912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r="46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-11113" y="3321050"/>
            <a:ext cx="6527801" cy="68262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FFFF"/>
                </a:solidFill>
                <a:latin typeface="C4 Headline" pitchFamily="2" charset="0"/>
              </a:rPr>
              <a:t>4Music &amp; Box Channels</a:t>
            </a: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-11113" y="3970338"/>
            <a:ext cx="2566988" cy="68262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 smtClean="0">
                <a:solidFill>
                  <a:srgbClr val="FFFFFF"/>
                </a:solidFill>
                <a:latin typeface="C4 Headline" pitchFamily="2" charset="0"/>
              </a:rPr>
              <a:t>Q3 </a:t>
            </a:r>
            <a:r>
              <a:rPr lang="en-GB" altLang="en-US" sz="4400" dirty="0">
                <a:solidFill>
                  <a:srgbClr val="FFFFFF"/>
                </a:solidFill>
                <a:latin typeface="C4 Headline" pitchFamily="2" charset="0"/>
              </a:rPr>
              <a:t>2018</a:t>
            </a: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335088"/>
            <a:ext cx="10429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167438"/>
            <a:ext cx="91455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ADSales\Trade Marketing\Presentation Resources\3. Logo Library\1. Channel 4 Channels\5. 4Music\PNG\Colour\4Music_RGB_Colour_Nega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3" y="260648"/>
            <a:ext cx="1527940" cy="9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763" y="0"/>
            <a:ext cx="9145588" cy="6858000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-4763" y="549275"/>
            <a:ext cx="3856038" cy="58420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C4 Headline" pitchFamily="2" charset="0"/>
              </a:rPr>
              <a:t>Channel Profile</a:t>
            </a:r>
          </a:p>
        </p:txBody>
      </p:sp>
      <p:sp>
        <p:nvSpPr>
          <p:cNvPr id="3078" name="Text Box 47"/>
          <p:cNvSpPr txBox="1">
            <a:spLocks noChangeArrowheads="1"/>
          </p:cNvSpPr>
          <p:nvPr/>
        </p:nvSpPr>
        <p:spPr bwMode="auto">
          <a:xfrm>
            <a:off x="-4763" y="6630988"/>
            <a:ext cx="8105776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100" i="1" dirty="0">
                <a:solidFill>
                  <a:schemeClr val="bg1"/>
                </a:solidFill>
                <a:latin typeface="C4 Text" pitchFamily="2" charset="0"/>
              </a:rPr>
              <a:t>Source: BARB/</a:t>
            </a:r>
            <a:r>
              <a:rPr lang="en-GB" altLang="en-US" sz="1100" i="1" dirty="0" err="1">
                <a:solidFill>
                  <a:schemeClr val="bg1"/>
                </a:solidFill>
                <a:latin typeface="C4 Text" pitchFamily="2" charset="0"/>
              </a:rPr>
              <a:t>Advantedge</a:t>
            </a:r>
            <a:r>
              <a:rPr lang="en-GB" altLang="en-US" sz="1100" i="1" dirty="0">
                <a:solidFill>
                  <a:schemeClr val="bg1"/>
                </a:solidFill>
                <a:latin typeface="C4 Text" pitchFamily="2" charset="0"/>
              </a:rPr>
              <a:t>,  </a:t>
            </a:r>
            <a:r>
              <a:rPr lang="en-GB" altLang="en-US" sz="1100" i="1" dirty="0" smtClean="0">
                <a:solidFill>
                  <a:schemeClr val="bg1"/>
                </a:solidFill>
                <a:latin typeface="C4 Text" pitchFamily="2" charset="0"/>
              </a:rPr>
              <a:t>Q3 2018</a:t>
            </a:r>
            <a:endParaRPr lang="en-GB" altLang="en-US" sz="1100" i="1" dirty="0">
              <a:solidFill>
                <a:schemeClr val="bg1"/>
              </a:solidFill>
              <a:latin typeface="C4 Text" pitchFamily="2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803170"/>
              </p:ext>
            </p:extLst>
          </p:nvPr>
        </p:nvGraphicFramePr>
        <p:xfrm>
          <a:off x="107950" y="1484313"/>
          <a:ext cx="88042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S:\ADSales\Trade Marketing\Presentation Resources\3. Logo Library\1. Channel 4 Channels\5. 4Music\PNG\Colour\4Music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3" y="260648"/>
            <a:ext cx="1527940" cy="9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r="13290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4"/>
          <p:cNvSpPr txBox="1">
            <a:spLocks noChangeArrowheads="1"/>
          </p:cNvSpPr>
          <p:nvPr/>
        </p:nvSpPr>
        <p:spPr bwMode="auto">
          <a:xfrm>
            <a:off x="-4763" y="549275"/>
            <a:ext cx="2957513" cy="58420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 smtClean="0">
                <a:solidFill>
                  <a:srgbClr val="FFFFFF"/>
                </a:solidFill>
                <a:latin typeface="C4 Headline" pitchFamily="2" charset="0"/>
              </a:rPr>
              <a:t>Q3 </a:t>
            </a:r>
            <a:r>
              <a:rPr lang="en-GB" altLang="en-US" dirty="0">
                <a:solidFill>
                  <a:srgbClr val="FFFFFF"/>
                </a:solidFill>
                <a:latin typeface="C4 Headline" pitchFamily="2" charset="0"/>
              </a:rPr>
              <a:t>highlights</a:t>
            </a:r>
          </a:p>
        </p:txBody>
      </p:sp>
      <p:sp>
        <p:nvSpPr>
          <p:cNvPr id="4100" name="Text Box 28"/>
          <p:cNvSpPr txBox="1">
            <a:spLocks noChangeArrowheads="1"/>
          </p:cNvSpPr>
          <p:nvPr/>
        </p:nvSpPr>
        <p:spPr bwMode="auto">
          <a:xfrm>
            <a:off x="4044429" y="3068960"/>
            <a:ext cx="5111750" cy="707886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4Music &amp; the Box channels </a:t>
            </a:r>
            <a:r>
              <a:rPr lang="en-GB" altLang="en-US" sz="2000" b="1" dirty="0">
                <a:solidFill>
                  <a:schemeClr val="bg1"/>
                </a:solidFill>
                <a:latin typeface="C4 Text" pitchFamily="2" charset="0"/>
              </a:rPr>
              <a:t>reach </a:t>
            </a:r>
            <a:r>
              <a:rPr lang="en-GB" altLang="en-US" sz="2000" b="1" dirty="0" smtClean="0">
                <a:solidFill>
                  <a:schemeClr val="bg1"/>
                </a:solidFill>
                <a:latin typeface="C4 Text" pitchFamily="2" charset="0"/>
              </a:rPr>
              <a:t>23% </a:t>
            </a:r>
            <a:r>
              <a:rPr lang="en-GB" altLang="en-US" sz="2000" b="1" dirty="0">
                <a:solidFill>
                  <a:schemeClr val="bg1"/>
                </a:solidFill>
                <a:latin typeface="C4 Text" pitchFamily="2" charset="0"/>
              </a:rPr>
              <a:t>of 16-34s every month (</a:t>
            </a:r>
            <a:r>
              <a:rPr lang="en-GB" altLang="en-US" sz="2000" b="1" dirty="0" smtClean="0">
                <a:solidFill>
                  <a:schemeClr val="bg1"/>
                </a:solidFill>
                <a:latin typeface="C4 Text" pitchFamily="2" charset="0"/>
              </a:rPr>
              <a:t>3.3m</a:t>
            </a:r>
            <a:r>
              <a:rPr lang="en-GB" altLang="en-US" sz="2000" b="1" dirty="0">
                <a:solidFill>
                  <a:schemeClr val="bg1"/>
                </a:solidFill>
                <a:latin typeface="C4 Text" pitchFamily="2" charset="0"/>
              </a:rPr>
              <a:t>)</a:t>
            </a:r>
          </a:p>
        </p:txBody>
      </p:sp>
      <p:sp>
        <p:nvSpPr>
          <p:cNvPr id="4102" name="Text Box 28"/>
          <p:cNvSpPr txBox="1">
            <a:spLocks noChangeArrowheads="1"/>
          </p:cNvSpPr>
          <p:nvPr/>
        </p:nvSpPr>
        <p:spPr bwMode="auto">
          <a:xfrm>
            <a:off x="1588" y="4221088"/>
            <a:ext cx="5291137" cy="706437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dirty="0" smtClean="0">
                <a:solidFill>
                  <a:schemeClr val="bg1"/>
                </a:solidFill>
                <a:latin typeface="C4 Text" pitchFamily="2" charset="0"/>
              </a:rPr>
              <a:t>31% 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of 4Music viewers, and </a:t>
            </a:r>
            <a:r>
              <a:rPr lang="en-GB" altLang="en-US" sz="2000" dirty="0" smtClean="0">
                <a:solidFill>
                  <a:schemeClr val="bg1"/>
                </a:solidFill>
                <a:latin typeface="C4 Text" pitchFamily="2" charset="0"/>
              </a:rPr>
              <a:t>52% 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of BOX MUSIC viewers are aged 16-34</a:t>
            </a:r>
            <a:endParaRPr lang="en-GB" altLang="en-US" sz="2000" b="1" dirty="0">
              <a:solidFill>
                <a:schemeClr val="bg1"/>
              </a:solidFill>
              <a:latin typeface="C4 Text" pitchFamily="2" charset="0"/>
            </a:endParaRPr>
          </a:p>
        </p:txBody>
      </p: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2843213" y="5241925"/>
            <a:ext cx="6299200" cy="101600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They are trendsetters – they </a:t>
            </a:r>
            <a:r>
              <a:rPr lang="en-GB" altLang="en-US" sz="2000" b="1" dirty="0">
                <a:solidFill>
                  <a:schemeClr val="bg1"/>
                </a:solidFill>
                <a:latin typeface="C4 Text" pitchFamily="2" charset="0"/>
              </a:rPr>
              <a:t>buy new products before most of their friends  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(</a:t>
            </a:r>
            <a:r>
              <a:rPr lang="en-GB" altLang="en-US" sz="2000" dirty="0" err="1" smtClean="0">
                <a:solidFill>
                  <a:schemeClr val="bg1"/>
                </a:solidFill>
                <a:latin typeface="C4 Text" pitchFamily="2" charset="0"/>
              </a:rPr>
              <a:t>i</a:t>
            </a:r>
            <a:r>
              <a:rPr lang="en-GB" altLang="en-US" sz="2000" dirty="0" smtClean="0">
                <a:solidFill>
                  <a:schemeClr val="bg1"/>
                </a:solidFill>
                <a:latin typeface="C4 Text" pitchFamily="2" charset="0"/>
              </a:rPr>
              <a:t>=187) 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and people </a:t>
            </a:r>
            <a:r>
              <a:rPr lang="en-GB" altLang="en-US" sz="2000" b="1" dirty="0">
                <a:solidFill>
                  <a:schemeClr val="bg1"/>
                </a:solidFill>
                <a:latin typeface="C4 Text" pitchFamily="2" charset="0"/>
              </a:rPr>
              <a:t>come to them for advice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 before buying new things (</a:t>
            </a:r>
            <a:r>
              <a:rPr lang="en-GB" altLang="en-US" sz="2000" dirty="0" err="1" smtClean="0">
                <a:solidFill>
                  <a:schemeClr val="bg1"/>
                </a:solidFill>
                <a:latin typeface="C4 Text" pitchFamily="2" charset="0"/>
              </a:rPr>
              <a:t>i</a:t>
            </a:r>
            <a:r>
              <a:rPr lang="en-GB" altLang="en-US" sz="2000" dirty="0" smtClean="0">
                <a:solidFill>
                  <a:schemeClr val="bg1"/>
                </a:solidFill>
                <a:latin typeface="C4 Text" pitchFamily="2" charset="0"/>
              </a:rPr>
              <a:t>=158). </a:t>
            </a:r>
            <a:endParaRPr lang="en-GB" altLang="en-US" sz="2000" dirty="0">
              <a:solidFill>
                <a:schemeClr val="bg1"/>
              </a:solidFill>
              <a:latin typeface="C4 Text" pitchFamily="2" charset="0"/>
            </a:endParaRPr>
          </a:p>
        </p:txBody>
      </p:sp>
      <p:sp>
        <p:nvSpPr>
          <p:cNvPr id="4104" name="Text Box 28"/>
          <p:cNvSpPr txBox="1">
            <a:spLocks noChangeArrowheads="1"/>
          </p:cNvSpPr>
          <p:nvPr/>
        </p:nvSpPr>
        <p:spPr bwMode="auto">
          <a:xfrm>
            <a:off x="-4763" y="1484313"/>
            <a:ext cx="6448426" cy="1323439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4Music viewers are </a:t>
            </a:r>
            <a:r>
              <a:rPr lang="en-GB" altLang="en-US" sz="2000" b="1" dirty="0">
                <a:solidFill>
                  <a:schemeClr val="bg1"/>
                </a:solidFill>
                <a:latin typeface="C4 Text" pitchFamily="2" charset="0"/>
              </a:rPr>
              <a:t>commercially receptive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, celebrities influence their purchase decisions (</a:t>
            </a:r>
            <a:r>
              <a:rPr lang="en-GB" altLang="en-US" sz="2000" dirty="0" err="1" smtClean="0">
                <a:solidFill>
                  <a:schemeClr val="bg1"/>
                </a:solidFill>
                <a:latin typeface="C4 Text" pitchFamily="2" charset="0"/>
              </a:rPr>
              <a:t>i</a:t>
            </a:r>
            <a:r>
              <a:rPr lang="en-GB" altLang="en-US" sz="2000" dirty="0" smtClean="0">
                <a:solidFill>
                  <a:schemeClr val="bg1"/>
                </a:solidFill>
                <a:latin typeface="C4 Text" pitchFamily="2" charset="0"/>
              </a:rPr>
              <a:t>=213) 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and they </a:t>
            </a:r>
            <a:r>
              <a:rPr lang="en-GB" altLang="en-US" sz="2000" b="1" dirty="0">
                <a:solidFill>
                  <a:schemeClr val="bg1"/>
                </a:solidFill>
                <a:latin typeface="C4 Text" pitchFamily="2" charset="0"/>
              </a:rPr>
              <a:t>tend to buy products from companies who sponsor TV shows</a:t>
            </a:r>
            <a:r>
              <a:rPr lang="en-GB" altLang="en-US" sz="2000" dirty="0">
                <a:solidFill>
                  <a:schemeClr val="bg1"/>
                </a:solidFill>
                <a:latin typeface="C4 Text" pitchFamily="2" charset="0"/>
              </a:rPr>
              <a:t> (</a:t>
            </a:r>
            <a:r>
              <a:rPr lang="en-GB" altLang="en-US" sz="2000" dirty="0" err="1" smtClean="0">
                <a:solidFill>
                  <a:schemeClr val="bg1"/>
                </a:solidFill>
                <a:latin typeface="C4 Text" pitchFamily="2" charset="0"/>
              </a:rPr>
              <a:t>i</a:t>
            </a:r>
            <a:r>
              <a:rPr lang="en-GB" altLang="en-US" sz="2000" dirty="0" smtClean="0">
                <a:solidFill>
                  <a:schemeClr val="bg1"/>
                </a:solidFill>
                <a:latin typeface="C4 Text" pitchFamily="2" charset="0"/>
              </a:rPr>
              <a:t>=241)</a:t>
            </a:r>
            <a:endParaRPr lang="en-GB" altLang="en-US" sz="2000" dirty="0">
              <a:solidFill>
                <a:schemeClr val="bg1"/>
              </a:solidFill>
              <a:latin typeface="C4 Text" pitchFamily="2" charset="0"/>
            </a:endParaRPr>
          </a:p>
        </p:txBody>
      </p:sp>
      <p:sp>
        <p:nvSpPr>
          <p:cNvPr id="4105" name="Text Box 22"/>
          <p:cNvSpPr txBox="1">
            <a:spLocks noChangeArrowheads="1"/>
          </p:cNvSpPr>
          <p:nvPr/>
        </p:nvSpPr>
        <p:spPr bwMode="auto">
          <a:xfrm>
            <a:off x="-17463" y="6596063"/>
            <a:ext cx="9142413" cy="261937"/>
          </a:xfrm>
          <a:prstGeom prst="rect">
            <a:avLst/>
          </a:prstGeom>
          <a:solidFill>
            <a:srgbClr val="FFFF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GB" altLang="en-US" sz="1100" i="1" dirty="0">
                <a:latin typeface="C4 Text" pitchFamily="2" charset="0"/>
              </a:rPr>
              <a:t>Source:. 1. BARB/</a:t>
            </a:r>
            <a:r>
              <a:rPr lang="en-GB" altLang="en-US" sz="1100" i="1" dirty="0" err="1">
                <a:latin typeface="C4 Text" pitchFamily="2" charset="0"/>
              </a:rPr>
              <a:t>Advantedge</a:t>
            </a:r>
            <a:r>
              <a:rPr lang="en-GB" altLang="en-US" sz="1100" i="1" dirty="0">
                <a:latin typeface="C4 Text" pitchFamily="2" charset="0"/>
              </a:rPr>
              <a:t>, </a:t>
            </a:r>
            <a:r>
              <a:rPr lang="en-GB" altLang="en-US" sz="1100" i="1" dirty="0" smtClean="0">
                <a:latin typeface="C4 Text" pitchFamily="2" charset="0"/>
              </a:rPr>
              <a:t>Q3 2018</a:t>
            </a:r>
            <a:r>
              <a:rPr lang="en-GB" altLang="en-US" sz="1100" i="1" dirty="0">
                <a:latin typeface="C4 Text" pitchFamily="2" charset="0"/>
              </a:rPr>
              <a:t>, 2. </a:t>
            </a:r>
            <a:r>
              <a:rPr lang="en-GB" altLang="en-US" sz="1100" i="1" dirty="0" err="1">
                <a:latin typeface="C4 Text" pitchFamily="2" charset="0"/>
              </a:rPr>
              <a:t>TGI</a:t>
            </a:r>
            <a:r>
              <a:rPr lang="en-GB" altLang="en-US" sz="1100" i="1" dirty="0">
                <a:latin typeface="C4 Text" pitchFamily="2" charset="0"/>
              </a:rPr>
              <a:t>, </a:t>
            </a:r>
            <a:r>
              <a:rPr lang="en-GB" altLang="en-US" sz="1100" i="1" dirty="0" smtClean="0">
                <a:latin typeface="C4 Text" pitchFamily="2" charset="0"/>
              </a:rPr>
              <a:t>07/17-06/18,  </a:t>
            </a:r>
            <a:r>
              <a:rPr lang="en-GB" altLang="en-US" sz="1100" i="1" dirty="0">
                <a:latin typeface="C4 Text" pitchFamily="2" charset="0"/>
              </a:rPr>
              <a:t>base = adults 16+. </a:t>
            </a:r>
          </a:p>
        </p:txBody>
      </p:sp>
      <p:pic>
        <p:nvPicPr>
          <p:cNvPr id="10" name="Picture 2" descr="S:\ADSales\Trade Marketing\Presentation Resources\3. Logo Library\1. Channel 4 Channels\5. 4Music\PNG\Colour\4Music_RGB_Colour_Nega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3" y="260648"/>
            <a:ext cx="1527940" cy="9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8"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190"/>
          <p:cNvSpPr>
            <a:spLocks noChangeArrowheads="1"/>
          </p:cNvSpPr>
          <p:nvPr/>
        </p:nvSpPr>
        <p:spPr bwMode="auto">
          <a:xfrm>
            <a:off x="676275" y="1628775"/>
            <a:ext cx="7208838" cy="4905375"/>
          </a:xfrm>
          <a:prstGeom prst="roundRect">
            <a:avLst>
              <a:gd name="adj" fmla="val 8463"/>
            </a:avLst>
          </a:prstGeom>
          <a:solidFill>
            <a:srgbClr val="FFFFFF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C4 Text" pitchFamily="2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88101"/>
              </p:ext>
            </p:extLst>
          </p:nvPr>
        </p:nvGraphicFramePr>
        <p:xfrm>
          <a:off x="708025" y="1628775"/>
          <a:ext cx="7104063" cy="4608517"/>
        </p:xfrm>
        <a:graphic>
          <a:graphicData uri="http://schemas.openxmlformats.org/drawingml/2006/table">
            <a:tbl>
              <a:tblPr/>
              <a:tblGrid>
                <a:gridCol w="645824"/>
                <a:gridCol w="5005135"/>
                <a:gridCol w="1453104"/>
              </a:tblGrid>
              <a:tr h="5627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Programme Title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TVR</a:t>
                      </a:r>
                      <a:endParaRPr lang="en-GB" sz="1800" b="1" i="0" u="sng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8 OUT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OF 10 CATS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0.47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8 OUT OF 10 CATS: UNCUT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RUDE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TUBE: SUPER PRANKS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SEX AND THE CITY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0.35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SUN, SEX &amp; SUSPICIOUS PARENTS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VOTW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: DAVID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GUETTA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CHARMED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RUDE TUBE: WEB CELEBS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BIG HITS  HOT VIDS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3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THE FESTIVAL: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MOVIE SPECIAL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0.25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59" name="Text Box 5"/>
          <p:cNvSpPr txBox="1">
            <a:spLocks noChangeArrowheads="1"/>
          </p:cNvSpPr>
          <p:nvPr/>
        </p:nvSpPr>
        <p:spPr bwMode="auto">
          <a:xfrm>
            <a:off x="0" y="839788"/>
            <a:ext cx="1390650" cy="52387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FFFFFF"/>
                </a:solidFill>
                <a:latin typeface="C4 Headline" pitchFamily="2" charset="0"/>
              </a:rPr>
              <a:t>16-34s</a:t>
            </a:r>
          </a:p>
        </p:txBody>
      </p:sp>
      <p:sp>
        <p:nvSpPr>
          <p:cNvPr id="5160" name="Text Box 3"/>
          <p:cNvSpPr txBox="1">
            <a:spLocks noChangeArrowheads="1"/>
          </p:cNvSpPr>
          <p:nvPr/>
        </p:nvSpPr>
        <p:spPr bwMode="auto">
          <a:xfrm>
            <a:off x="3175" y="279400"/>
            <a:ext cx="6440488" cy="58420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C4 Headline" pitchFamily="2" charset="0"/>
              </a:rPr>
              <a:t>Top rating 4Music programmes</a:t>
            </a:r>
          </a:p>
        </p:txBody>
      </p:sp>
      <p:sp>
        <p:nvSpPr>
          <p:cNvPr id="5161" name="Text Box 4"/>
          <p:cNvSpPr txBox="1">
            <a:spLocks noChangeArrowheads="1"/>
          </p:cNvSpPr>
          <p:nvPr/>
        </p:nvSpPr>
        <p:spPr bwMode="auto">
          <a:xfrm>
            <a:off x="899592" y="6292850"/>
            <a:ext cx="7064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100" i="1" dirty="0">
                <a:latin typeface="C4 Text" pitchFamily="2" charset="0"/>
              </a:rPr>
              <a:t>Source: BARB/</a:t>
            </a:r>
            <a:r>
              <a:rPr lang="en-GB" altLang="en-US" sz="1100" i="1" dirty="0" err="1">
                <a:latin typeface="C4 Text" pitchFamily="2" charset="0"/>
              </a:rPr>
              <a:t>Advantedge</a:t>
            </a:r>
            <a:r>
              <a:rPr lang="en-GB" altLang="en-US" sz="1100" i="1" dirty="0">
                <a:latin typeface="C4 Text" pitchFamily="2" charset="0"/>
              </a:rPr>
              <a:t>, </a:t>
            </a:r>
            <a:r>
              <a:rPr lang="en-GB" altLang="en-US" sz="1100" i="1" dirty="0" smtClean="0">
                <a:latin typeface="C4 Text" pitchFamily="2" charset="0"/>
              </a:rPr>
              <a:t>Q3 </a:t>
            </a:r>
            <a:r>
              <a:rPr lang="en-GB" altLang="en-US" sz="1100" i="1" dirty="0">
                <a:latin typeface="C4 Text" pitchFamily="2" charset="0"/>
              </a:rPr>
              <a:t>2018,  unique programme titles</a:t>
            </a:r>
          </a:p>
        </p:txBody>
      </p:sp>
      <p:pic>
        <p:nvPicPr>
          <p:cNvPr id="9" name="Picture 2" descr="S:\ADSales\Trade Marketing\Presentation Resources\3. Logo Library\1. Channel 4 Channels\5. 4Music\PNG\Colour\4Music_RGB_Colour_Nega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3" y="260648"/>
            <a:ext cx="1527940" cy="9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12517"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404813"/>
            <a:ext cx="7613650" cy="52387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FFFFFF"/>
                </a:solidFill>
                <a:latin typeface="C4 Headline" pitchFamily="2" charset="0"/>
              </a:rPr>
              <a:t>The Box channels reach more 16-34s </a:t>
            </a:r>
            <a:r>
              <a:rPr lang="en-GB" altLang="en-US" sz="2800" dirty="0" smtClean="0">
                <a:solidFill>
                  <a:srgbClr val="FFFFFF"/>
                </a:solidFill>
                <a:latin typeface="C4 Headline" pitchFamily="2" charset="0"/>
              </a:rPr>
              <a:t>each</a:t>
            </a:r>
            <a:endParaRPr lang="en-GB" altLang="en-US" sz="2800" dirty="0">
              <a:solidFill>
                <a:srgbClr val="FFFFFF"/>
              </a:solidFill>
              <a:latin typeface="C4 Headline" pitchFamily="2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6586538"/>
            <a:ext cx="7451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100" i="1" dirty="0">
                <a:latin typeface="C4 Text" pitchFamily="2" charset="0"/>
              </a:rPr>
              <a:t>Source: GB </a:t>
            </a:r>
            <a:r>
              <a:rPr lang="en-GB" altLang="en-US" sz="1100" i="1" dirty="0" err="1">
                <a:latin typeface="C4 Text" pitchFamily="2" charset="0"/>
              </a:rPr>
              <a:t>TGI</a:t>
            </a:r>
            <a:r>
              <a:rPr lang="en-GB" altLang="en-US" sz="1100" i="1" dirty="0">
                <a:latin typeface="C4 Text" pitchFamily="2" charset="0"/>
              </a:rPr>
              <a:t> </a:t>
            </a:r>
            <a:r>
              <a:rPr lang="en-GB" altLang="en-US" sz="1100" i="1" dirty="0" smtClean="0">
                <a:latin typeface="C4 Text" pitchFamily="2" charset="0"/>
              </a:rPr>
              <a:t>07/17-06/18 </a:t>
            </a:r>
            <a:r>
              <a:rPr lang="en-GB" altLang="en-US" sz="1100" i="1" dirty="0">
                <a:latin typeface="C4 Text" pitchFamily="2" charset="0"/>
              </a:rPr>
              <a:t>4Music &amp; Box 6 : </a:t>
            </a:r>
            <a:r>
              <a:rPr lang="en-GB" altLang="en-US" sz="1100" i="1" dirty="0" smtClean="0">
                <a:latin typeface="C4 Text" pitchFamily="2" charset="0"/>
              </a:rPr>
              <a:t>BARB/</a:t>
            </a:r>
            <a:r>
              <a:rPr lang="en-GB" altLang="en-US" sz="1100" i="1" dirty="0" err="1" smtClean="0">
                <a:latin typeface="C4 Text" pitchFamily="2" charset="0"/>
              </a:rPr>
              <a:t>Advantedge</a:t>
            </a:r>
            <a:r>
              <a:rPr lang="en-GB" altLang="en-US" sz="1100" i="1" dirty="0" smtClean="0">
                <a:latin typeface="C4 Text" pitchFamily="2" charset="0"/>
              </a:rPr>
              <a:t> Q3 2018</a:t>
            </a:r>
            <a:endParaRPr lang="en-GB" altLang="en-US" sz="1100" i="1" dirty="0">
              <a:latin typeface="C4 Text" pitchFamily="2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866775"/>
            <a:ext cx="5652120" cy="52387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FFFFFF"/>
                </a:solidFill>
                <a:latin typeface="C4 Headline" pitchFamily="2" charset="0"/>
              </a:rPr>
              <a:t>month than popular magazines</a:t>
            </a:r>
          </a:p>
        </p:txBody>
      </p:sp>
      <p:grpSp>
        <p:nvGrpSpPr>
          <p:cNvPr id="6150" name="Group 7168"/>
          <p:cNvGrpSpPr>
            <a:grpSpLocks/>
          </p:cNvGrpSpPr>
          <p:nvPr/>
        </p:nvGrpSpPr>
        <p:grpSpPr bwMode="auto">
          <a:xfrm>
            <a:off x="4859338" y="1682750"/>
            <a:ext cx="3987800" cy="2236788"/>
            <a:chOff x="4953000" y="1682750"/>
            <a:chExt cx="3987800" cy="2236788"/>
          </a:xfrm>
        </p:grpSpPr>
        <p:sp>
          <p:nvSpPr>
            <p:cNvPr id="6177" name="AutoShape 190"/>
            <p:cNvSpPr>
              <a:spLocks noChangeArrowheads="1"/>
            </p:cNvSpPr>
            <p:nvPr/>
          </p:nvSpPr>
          <p:spPr bwMode="auto">
            <a:xfrm>
              <a:off x="4953000" y="1682750"/>
              <a:ext cx="3987800" cy="2236788"/>
            </a:xfrm>
            <a:prstGeom prst="roundRect">
              <a:avLst>
                <a:gd name="adj" fmla="val 8463"/>
              </a:avLst>
            </a:prstGeom>
            <a:solidFill>
              <a:srgbClr val="FFFFFF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C4 Text" pitchFamily="2" charset="0"/>
              </a:endParaRPr>
            </a:p>
          </p:txBody>
        </p:sp>
        <p:pic>
          <p:nvPicPr>
            <p:cNvPr id="6178" name="Picture 23" descr="http://www.mixmag.net/sites/default/files/imagecache/article/images/mmcov_sept14_withoutcd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109" y="1742539"/>
              <a:ext cx="781474" cy="102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9" name="TextBox 8"/>
            <p:cNvSpPr txBox="1">
              <a:spLocks noChangeArrowheads="1"/>
            </p:cNvSpPr>
            <p:nvPr/>
          </p:nvSpPr>
          <p:spPr bwMode="auto">
            <a:xfrm>
              <a:off x="6727825" y="2247900"/>
              <a:ext cx="20605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C4 Text" pitchFamily="2" charset="0"/>
                </a:rPr>
                <a:t>Music/Film mags combined Monthly reach -</a:t>
              </a:r>
              <a:r>
                <a:rPr lang="en-GB" altLang="en-US" sz="1600" b="1" dirty="0" err="1">
                  <a:latin typeface="C4 Text" pitchFamily="2" charset="0"/>
                </a:rPr>
                <a:t>Mixmag</a:t>
              </a:r>
              <a:r>
                <a:rPr lang="en-GB" altLang="en-US" sz="1600" b="1" dirty="0">
                  <a:latin typeface="C4 Text" pitchFamily="2" charset="0"/>
                </a:rPr>
                <a:t>, Mojo, Q &amp; Empire </a:t>
              </a:r>
              <a:r>
                <a:rPr lang="en-GB" altLang="en-US" sz="1600" dirty="0">
                  <a:latin typeface="C4 Text" pitchFamily="2" charset="0"/>
                </a:rPr>
                <a:t>= </a:t>
              </a:r>
              <a:r>
                <a:rPr lang="en-GB" altLang="en-US" sz="1800" b="1" dirty="0" smtClean="0">
                  <a:latin typeface="C4 Text" pitchFamily="2" charset="0"/>
                </a:rPr>
                <a:t>407k</a:t>
              </a:r>
              <a:endParaRPr lang="en-GB" altLang="en-US" sz="1800" b="1" dirty="0">
                <a:latin typeface="C4 Text" pitchFamily="2" charset="0"/>
              </a:endParaRPr>
            </a:p>
          </p:txBody>
        </p:sp>
      </p:grpSp>
      <p:grpSp>
        <p:nvGrpSpPr>
          <p:cNvPr id="6151" name="Group 7170"/>
          <p:cNvGrpSpPr>
            <a:grpSpLocks/>
          </p:cNvGrpSpPr>
          <p:nvPr/>
        </p:nvGrpSpPr>
        <p:grpSpPr bwMode="auto">
          <a:xfrm>
            <a:off x="439738" y="4148138"/>
            <a:ext cx="3987800" cy="2301875"/>
            <a:chOff x="209550" y="4148138"/>
            <a:chExt cx="3987800" cy="2301875"/>
          </a:xfrm>
        </p:grpSpPr>
        <p:sp>
          <p:nvSpPr>
            <p:cNvPr id="6175" name="AutoShape 190"/>
            <p:cNvSpPr>
              <a:spLocks noChangeArrowheads="1"/>
            </p:cNvSpPr>
            <p:nvPr/>
          </p:nvSpPr>
          <p:spPr bwMode="auto">
            <a:xfrm>
              <a:off x="209550" y="4148138"/>
              <a:ext cx="3987800" cy="2301875"/>
            </a:xfrm>
            <a:prstGeom prst="roundRect">
              <a:avLst>
                <a:gd name="adj" fmla="val 8463"/>
              </a:avLst>
            </a:prstGeom>
            <a:solidFill>
              <a:srgbClr val="FFFFFF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C4 Text" pitchFamily="2" charset="0"/>
              </a:endParaRPr>
            </a:p>
          </p:txBody>
        </p:sp>
        <p:sp>
          <p:nvSpPr>
            <p:cNvPr id="6176" name="TextBox 36"/>
            <p:cNvSpPr txBox="1">
              <a:spLocks noChangeArrowheads="1"/>
            </p:cNvSpPr>
            <p:nvPr/>
          </p:nvSpPr>
          <p:spPr bwMode="auto">
            <a:xfrm>
              <a:off x="222862" y="4557597"/>
              <a:ext cx="2062162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C4 Text" pitchFamily="2" charset="0"/>
                </a:rPr>
                <a:t>Men’s mags combined Monthly reach –</a:t>
              </a:r>
              <a:r>
                <a:rPr lang="en-GB" altLang="en-US" sz="1600" b="1" dirty="0">
                  <a:latin typeface="C4 Text" pitchFamily="2" charset="0"/>
                </a:rPr>
                <a:t>GQ</a:t>
              </a:r>
              <a:r>
                <a:rPr lang="en-GB" altLang="en-US" sz="1600" dirty="0">
                  <a:latin typeface="C4 Text" pitchFamily="2" charset="0"/>
                </a:rPr>
                <a:t>, </a:t>
              </a:r>
              <a:r>
                <a:rPr lang="en-GB" altLang="en-US" sz="1600" b="1" dirty="0">
                  <a:latin typeface="C4 Text" pitchFamily="2" charset="0"/>
                </a:rPr>
                <a:t>Men’s</a:t>
              </a:r>
              <a:r>
                <a:rPr lang="en-GB" altLang="en-US" sz="1600" dirty="0">
                  <a:latin typeface="C4 Text" pitchFamily="2" charset="0"/>
                </a:rPr>
                <a:t> </a:t>
              </a:r>
              <a:r>
                <a:rPr lang="en-GB" altLang="en-US" sz="1600" b="1" dirty="0">
                  <a:latin typeface="C4 Text" pitchFamily="2" charset="0"/>
                </a:rPr>
                <a:t>Health, Men’s Fitness </a:t>
              </a:r>
              <a:r>
                <a:rPr lang="en-GB" altLang="en-US" sz="1600" dirty="0">
                  <a:latin typeface="C4 Text" pitchFamily="2" charset="0"/>
                </a:rPr>
                <a:t>&amp; </a:t>
              </a:r>
              <a:r>
                <a:rPr lang="en-GB" altLang="en-US" sz="1600" b="1" dirty="0">
                  <a:latin typeface="C4 Text" pitchFamily="2" charset="0"/>
                </a:rPr>
                <a:t>Esquire</a:t>
              </a:r>
              <a:r>
                <a:rPr lang="en-GB" altLang="en-US" sz="1600" dirty="0">
                  <a:latin typeface="C4 Text" pitchFamily="2" charset="0"/>
                </a:rPr>
                <a:t> = </a:t>
              </a:r>
              <a:r>
                <a:rPr lang="en-GB" altLang="en-US" sz="1800" b="1" dirty="0" smtClean="0">
                  <a:latin typeface="C4 Text" pitchFamily="2" charset="0"/>
                </a:rPr>
                <a:t>366k</a:t>
              </a:r>
              <a:endParaRPr lang="en-GB" altLang="en-US" sz="1800" b="1" dirty="0">
                <a:latin typeface="C4 Text" pitchFamily="2" charset="0"/>
              </a:endParaRPr>
            </a:p>
          </p:txBody>
        </p:sp>
      </p:grpSp>
      <p:grpSp>
        <p:nvGrpSpPr>
          <p:cNvPr id="6152" name="Group 7171"/>
          <p:cNvGrpSpPr>
            <a:grpSpLocks/>
          </p:cNvGrpSpPr>
          <p:nvPr/>
        </p:nvGrpSpPr>
        <p:grpSpPr bwMode="auto">
          <a:xfrm>
            <a:off x="4859338" y="4149725"/>
            <a:ext cx="3987800" cy="2300288"/>
            <a:chOff x="4953000" y="4149725"/>
            <a:chExt cx="3987800" cy="2300288"/>
          </a:xfrm>
        </p:grpSpPr>
        <p:sp>
          <p:nvSpPr>
            <p:cNvPr id="6173" name="AutoShape 190"/>
            <p:cNvSpPr>
              <a:spLocks noChangeArrowheads="1"/>
            </p:cNvSpPr>
            <p:nvPr/>
          </p:nvSpPr>
          <p:spPr bwMode="auto">
            <a:xfrm>
              <a:off x="4953000" y="4149725"/>
              <a:ext cx="3987800" cy="2300288"/>
            </a:xfrm>
            <a:prstGeom prst="roundRect">
              <a:avLst>
                <a:gd name="adj" fmla="val 8463"/>
              </a:avLst>
            </a:prstGeom>
            <a:solidFill>
              <a:srgbClr val="FFFFFF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C4 Text" pitchFamily="2" charset="0"/>
              </a:endParaRPr>
            </a:p>
          </p:txBody>
        </p:sp>
        <p:sp>
          <p:nvSpPr>
            <p:cNvPr id="6174" name="TextBox 37"/>
            <p:cNvSpPr txBox="1">
              <a:spLocks noChangeArrowheads="1"/>
            </p:cNvSpPr>
            <p:nvPr/>
          </p:nvSpPr>
          <p:spPr bwMode="auto">
            <a:xfrm>
              <a:off x="6827838" y="4573588"/>
              <a:ext cx="2060575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C4 Text" pitchFamily="2" charset="0"/>
                </a:rPr>
                <a:t>Women’s mags combined Monthly reach –</a:t>
              </a:r>
              <a:r>
                <a:rPr lang="en-GB" altLang="en-US" sz="1600" b="1" dirty="0">
                  <a:latin typeface="C4 Text" pitchFamily="2" charset="0"/>
                </a:rPr>
                <a:t>Glamour, Elle, Marie Claire &amp; Cosmopolitan  </a:t>
              </a:r>
              <a:r>
                <a:rPr lang="en-GB" altLang="en-US" sz="1600" dirty="0">
                  <a:latin typeface="C4 Text" pitchFamily="2" charset="0"/>
                </a:rPr>
                <a:t>= </a:t>
              </a:r>
              <a:r>
                <a:rPr lang="en-GB" altLang="en-US" sz="1800" b="1" dirty="0" smtClean="0">
                  <a:latin typeface="C4 Text" pitchFamily="2" charset="0"/>
                </a:rPr>
                <a:t>878k</a:t>
              </a:r>
              <a:endParaRPr lang="en-GB" altLang="en-US" sz="2000" b="1" dirty="0">
                <a:latin typeface="C4 Text" pitchFamily="2" charset="0"/>
              </a:endParaRPr>
            </a:p>
          </p:txBody>
        </p:sp>
      </p:grpSp>
      <p:grpSp>
        <p:nvGrpSpPr>
          <p:cNvPr id="6153" name="Group 7167"/>
          <p:cNvGrpSpPr>
            <a:grpSpLocks/>
          </p:cNvGrpSpPr>
          <p:nvPr/>
        </p:nvGrpSpPr>
        <p:grpSpPr bwMode="auto">
          <a:xfrm>
            <a:off x="441325" y="1706563"/>
            <a:ext cx="3987800" cy="2201862"/>
            <a:chOff x="209550" y="1706563"/>
            <a:chExt cx="3987800" cy="2201862"/>
          </a:xfrm>
        </p:grpSpPr>
        <p:sp>
          <p:nvSpPr>
            <p:cNvPr id="6171" name="AutoShape 190"/>
            <p:cNvSpPr>
              <a:spLocks noChangeArrowheads="1"/>
            </p:cNvSpPr>
            <p:nvPr/>
          </p:nvSpPr>
          <p:spPr bwMode="auto">
            <a:xfrm>
              <a:off x="209550" y="1706563"/>
              <a:ext cx="3987800" cy="2201862"/>
            </a:xfrm>
            <a:prstGeom prst="roundRect">
              <a:avLst>
                <a:gd name="adj" fmla="val 8463"/>
              </a:avLst>
            </a:prstGeom>
            <a:solidFill>
              <a:srgbClr val="FFFFFF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C4 Text" pitchFamily="2" charset="0"/>
              </a:endParaRPr>
            </a:p>
          </p:txBody>
        </p:sp>
        <p:sp>
          <p:nvSpPr>
            <p:cNvPr id="6172" name="TextBox 37"/>
            <p:cNvSpPr txBox="1">
              <a:spLocks noChangeArrowheads="1"/>
            </p:cNvSpPr>
            <p:nvPr/>
          </p:nvSpPr>
          <p:spPr bwMode="auto">
            <a:xfrm>
              <a:off x="285155" y="2013743"/>
              <a:ext cx="20605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latin typeface="C4 Text" pitchFamily="2" charset="0"/>
                </a:rPr>
                <a:t>4Music</a:t>
              </a:r>
              <a:r>
                <a:rPr lang="en-GB" altLang="en-US" sz="1600" dirty="0">
                  <a:latin typeface="C4 Text" pitchFamily="2" charset="0"/>
                </a:rPr>
                <a:t> &amp; </a:t>
              </a:r>
              <a:r>
                <a:rPr lang="en-GB" altLang="en-US" sz="1600" b="1" dirty="0">
                  <a:latin typeface="C4 Text" pitchFamily="2" charset="0"/>
                </a:rPr>
                <a:t>Box 6 </a:t>
              </a:r>
              <a:r>
                <a:rPr lang="en-GB" altLang="en-US" sz="1600" dirty="0">
                  <a:latin typeface="C4 Text" pitchFamily="2" charset="0"/>
                </a:rPr>
                <a:t>combined Monthly reach = </a:t>
              </a:r>
              <a:r>
                <a:rPr lang="en-GB" altLang="en-US" sz="1800" b="1" dirty="0" smtClean="0">
                  <a:latin typeface="C4 Text" pitchFamily="2" charset="0"/>
                </a:rPr>
                <a:t>3.3m</a:t>
              </a:r>
              <a:endParaRPr lang="en-GB" altLang="en-US" sz="2000" b="1" dirty="0">
                <a:latin typeface="C4 Text" pitchFamily="2" charset="0"/>
              </a:endParaRPr>
            </a:p>
          </p:txBody>
        </p:sp>
      </p:grpSp>
      <p:pic>
        <p:nvPicPr>
          <p:cNvPr id="6155" name="Picture 41" descr="http://image.thefashionisto.com/wp-content/uploads/2015/08/Stephen-Colbert-GQ-September-2015-Cover-Photo-Shoot-001-800x1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4267200"/>
            <a:ext cx="723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3" descr="http://www.thefashionisto.com/wp-content/uploads/2015/08/Henry-Cavill-Mens-Health-UK-September-2015-Cover-Photo-Shoot-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251325"/>
            <a:ext cx="7683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7" descr="http://www.thefashionisto.com/wp-content/uploads/2015/08/Adam-Driver-Esquire-September-2015-Cover-Photo-Shoot-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299075"/>
            <a:ext cx="7667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9" descr="http://downmagaz.com/uploads/posts/2015-07/1438174440_q_m_2015-09_downmagaz.co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765300"/>
            <a:ext cx="747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3" descr="http://downmagaz.com/uploads/posts/2015-07/1438353527_empire-uk-2015-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835275"/>
            <a:ext cx="7524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5" descr="http://www.mojo4music.com/media/2015/07/MOJO262_keef.jpg?5c53f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767013"/>
            <a:ext cx="7762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7" descr="https://fashionandstylepolice.files.wordpress.com/2015/08/gallery-1438334536-ellaeyrecosmopolitanmagazinecov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251325"/>
            <a:ext cx="7794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59" descr="http://cdni.condenast.co.uk/410x540/g_j/GLAMOUR-SEP15-COVER_glamour_3aug15_pr_b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264025"/>
            <a:ext cx="7858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63" descr="http://s3-eu-west-1.amazonaws.com/ee-elleuk/K-STEW-ELLE-UK-SEPTEMBER-2015-BLO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5311775"/>
            <a:ext cx="7794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9" descr="https://mccovers.blob.core.windows.net/covers/12103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330825"/>
            <a:ext cx="7699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41" descr="C:\Users\tadesuyi\Desktop\downloa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5300663"/>
            <a:ext cx="7239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4"/>
          <p:cNvSpPr txBox="1">
            <a:spLocks noChangeArrowheads="1"/>
          </p:cNvSpPr>
          <p:nvPr/>
        </p:nvSpPr>
        <p:spPr bwMode="auto">
          <a:xfrm>
            <a:off x="2219325" y="1866900"/>
            <a:ext cx="2130425" cy="190817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solidFill>
                <a:srgbClr val="FFFFFF"/>
              </a:solidFill>
              <a:latin typeface="C4 Headline" pitchFamily="2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6"/>
          <a:stretch/>
        </p:blipFill>
        <p:spPr bwMode="auto">
          <a:xfrm>
            <a:off x="2294402" y="1901895"/>
            <a:ext cx="2003425" cy="57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r="46716"/>
          <a:stretch/>
        </p:blipFill>
        <p:spPr bwMode="auto">
          <a:xfrm>
            <a:off x="2294402" y="2553913"/>
            <a:ext cx="2003425" cy="57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Text Box 4"/>
          <p:cNvSpPr txBox="1">
            <a:spLocks noChangeArrowheads="1"/>
          </p:cNvSpPr>
          <p:nvPr/>
        </p:nvSpPr>
        <p:spPr bwMode="auto">
          <a:xfrm>
            <a:off x="1187450" y="3124200"/>
            <a:ext cx="1770063" cy="650875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800">
              <a:solidFill>
                <a:srgbClr val="FFFFFF"/>
              </a:solidFill>
              <a:latin typeface="C4 Headline" pitchFamily="2" charset="0"/>
            </a:endParaRP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0"/>
          <a:stretch/>
        </p:blipFill>
        <p:spPr bwMode="auto">
          <a:xfrm>
            <a:off x="1291468" y="3193430"/>
            <a:ext cx="3034470" cy="53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-4883" b="1909"/>
          <a:stretch>
            <a:fillRect/>
          </a:stretch>
        </p:blipFill>
        <p:spPr bwMode="auto">
          <a:xfrm>
            <a:off x="0" y="0"/>
            <a:ext cx="9613900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4763" y="6596063"/>
            <a:ext cx="9142412" cy="261937"/>
          </a:xfrm>
          <a:prstGeom prst="rect">
            <a:avLst/>
          </a:prstGeom>
          <a:solidFill>
            <a:srgbClr val="FFFF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altLang="en-US" sz="1100" i="1" dirty="0">
                <a:latin typeface="C4 Text" pitchFamily="2" charset="0"/>
              </a:rPr>
              <a:t>Source:  GB </a:t>
            </a:r>
            <a:r>
              <a:rPr lang="en-GB" altLang="en-US" sz="1100" i="1" dirty="0" err="1">
                <a:latin typeface="C4 Text" pitchFamily="2" charset="0"/>
              </a:rPr>
              <a:t>TGI</a:t>
            </a:r>
            <a:r>
              <a:rPr lang="en-GB" altLang="en-US" sz="1100" i="1" dirty="0">
                <a:latin typeface="C4 Text" pitchFamily="2" charset="0"/>
              </a:rPr>
              <a:t> </a:t>
            </a:r>
            <a:r>
              <a:rPr lang="en-GB" altLang="en-US" sz="1100" i="1" dirty="0" smtClean="0">
                <a:latin typeface="C4 Text" pitchFamily="2" charset="0"/>
              </a:rPr>
              <a:t>07/17-06/18 </a:t>
            </a:r>
            <a:r>
              <a:rPr lang="en-GB" altLang="en-US" sz="1100" i="1" dirty="0">
                <a:latin typeface="C4 Text" pitchFamily="2" charset="0"/>
              </a:rPr>
              <a:t>, base = adults. 4Music viewer defined as those who watched </a:t>
            </a:r>
            <a:r>
              <a:rPr lang="en-GB" altLang="en-US" sz="1100" i="1" dirty="0" smtClean="0">
                <a:latin typeface="C4 Text" pitchFamily="2" charset="0"/>
              </a:rPr>
              <a:t>4music or The Box in </a:t>
            </a:r>
            <a:r>
              <a:rPr lang="en-GB" altLang="en-US" sz="1100" i="1" dirty="0">
                <a:latin typeface="C4 Text" pitchFamily="2" charset="0"/>
              </a:rPr>
              <a:t>the last week.</a:t>
            </a:r>
          </a:p>
        </p:txBody>
      </p:sp>
      <p:sp>
        <p:nvSpPr>
          <p:cNvPr id="7172" name="Text Box 20"/>
          <p:cNvSpPr txBox="1">
            <a:spLocks noChangeArrowheads="1"/>
          </p:cNvSpPr>
          <p:nvPr/>
        </p:nvSpPr>
        <p:spPr bwMode="auto">
          <a:xfrm>
            <a:off x="1588" y="539750"/>
            <a:ext cx="5649912" cy="58420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C4 Headline" pitchFamily="2" charset="0"/>
              </a:rPr>
              <a:t>The typical 4Music Viewer </a:t>
            </a:r>
          </a:p>
        </p:txBody>
      </p:sp>
      <p:sp>
        <p:nvSpPr>
          <p:cNvPr id="7173" name="AutoShape 190"/>
          <p:cNvSpPr>
            <a:spLocks noChangeArrowheads="1"/>
          </p:cNvSpPr>
          <p:nvPr/>
        </p:nvSpPr>
        <p:spPr bwMode="auto">
          <a:xfrm>
            <a:off x="539750" y="2120900"/>
            <a:ext cx="7993063" cy="3614738"/>
          </a:xfrm>
          <a:prstGeom prst="roundRect">
            <a:avLst>
              <a:gd name="adj" fmla="val 8463"/>
            </a:avLst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4 Text" pitchFamily="2" charset="0"/>
              </a:rPr>
              <a:t>4Music viewers say they </a:t>
            </a:r>
            <a:r>
              <a:rPr lang="en-GB" altLang="en-US" sz="1800" b="1" dirty="0">
                <a:latin typeface="C4 Text" pitchFamily="2" charset="0"/>
              </a:rPr>
              <a:t>enjoy watching adverts </a:t>
            </a:r>
            <a:r>
              <a:rPr lang="en-GB" altLang="en-US" sz="1800" dirty="0">
                <a:latin typeface="C4 Text" pitchFamily="2" charset="0"/>
              </a:rPr>
              <a:t>as much as the programmes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=194). </a:t>
            </a:r>
            <a:r>
              <a:rPr lang="en-GB" altLang="en-US" sz="1800" dirty="0">
                <a:latin typeface="C4 Text" pitchFamily="2" charset="0"/>
              </a:rPr>
              <a:t>They find </a:t>
            </a:r>
            <a:r>
              <a:rPr lang="en-GB" altLang="en-US" sz="1800" b="1" dirty="0">
                <a:latin typeface="C4 Text" pitchFamily="2" charset="0"/>
              </a:rPr>
              <a:t>TV advertising interesting </a:t>
            </a:r>
            <a:r>
              <a:rPr lang="en-GB" altLang="en-US" sz="1800" dirty="0">
                <a:latin typeface="C4 Text" pitchFamily="2" charset="0"/>
              </a:rPr>
              <a:t>and say it gives them something to talk about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=183). </a:t>
            </a:r>
            <a:endParaRPr lang="en-GB" altLang="en-US" sz="1000" dirty="0">
              <a:solidFill>
                <a:srgbClr val="CC0066"/>
              </a:solidFill>
              <a:latin typeface="C4 Text" pitchFamily="2" charset="0"/>
            </a:endParaRPr>
          </a:p>
          <a:p>
            <a:pPr eaLnBrk="1" fontAlgn="b" hangingPunct="1">
              <a:spcBef>
                <a:spcPct val="0"/>
              </a:spcBef>
              <a:buFontTx/>
              <a:buNone/>
            </a:pPr>
            <a:endParaRPr lang="en-GB" altLang="en-US" sz="1000" dirty="0">
              <a:solidFill>
                <a:srgbClr val="CC0066"/>
              </a:solidFill>
              <a:latin typeface="C4 Text" pitchFamily="2" charset="0"/>
            </a:endParaRPr>
          </a:p>
          <a:p>
            <a:pPr eaLnBrk="1" fontAlgn="b" hangingPunct="1">
              <a:spcBef>
                <a:spcPct val="0"/>
              </a:spcBef>
              <a:buFontTx/>
              <a:buNone/>
            </a:pPr>
            <a:endParaRPr lang="en-GB" altLang="en-US" sz="1000" dirty="0">
              <a:solidFill>
                <a:srgbClr val="CC0066"/>
              </a:solidFill>
              <a:latin typeface="C4 Text" pitchFamily="2" charset="0"/>
            </a:endParaRPr>
          </a:p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4 Text" pitchFamily="2" charset="0"/>
              </a:rPr>
              <a:t>4Music viewers are </a:t>
            </a:r>
            <a:r>
              <a:rPr lang="en-GB" altLang="en-US" sz="1800" b="1" u="sng" dirty="0">
                <a:latin typeface="C4 Text" pitchFamily="2" charset="0"/>
              </a:rPr>
              <a:t>commercially receptive</a:t>
            </a:r>
            <a:r>
              <a:rPr lang="en-GB" altLang="en-US" sz="1800" dirty="0">
                <a:latin typeface="C4 Text" pitchFamily="2" charset="0"/>
              </a:rPr>
              <a:t>, </a:t>
            </a:r>
            <a:r>
              <a:rPr lang="en-GB" altLang="en-US" sz="1800" b="1" dirty="0">
                <a:latin typeface="C4 Text" pitchFamily="2" charset="0"/>
              </a:rPr>
              <a:t>celebrities influence their purchase decisions </a:t>
            </a:r>
            <a:r>
              <a:rPr lang="en-GB" altLang="en-US" sz="1800" dirty="0">
                <a:latin typeface="C4 Text" pitchFamily="2" charset="0"/>
              </a:rPr>
              <a:t>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=213) </a:t>
            </a:r>
            <a:r>
              <a:rPr lang="en-GB" altLang="en-US" sz="1800" dirty="0">
                <a:latin typeface="C4 Text" pitchFamily="2" charset="0"/>
              </a:rPr>
              <a:t>and they </a:t>
            </a:r>
            <a:r>
              <a:rPr lang="en-GB" altLang="en-US" sz="1800" b="1" dirty="0">
                <a:latin typeface="C4 Text" pitchFamily="2" charset="0"/>
              </a:rPr>
              <a:t>enjoy watching ads featuring their favourite celebrities </a:t>
            </a:r>
            <a:r>
              <a:rPr lang="en-GB" altLang="en-US" sz="1800" dirty="0">
                <a:latin typeface="C4 Text" pitchFamily="2" charset="0"/>
              </a:rPr>
              <a:t>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=195). </a:t>
            </a:r>
            <a:endParaRPr lang="en-GB" altLang="en-US" sz="1800" dirty="0">
              <a:latin typeface="C4 Text" pitchFamily="2" charset="0"/>
            </a:endParaRPr>
          </a:p>
          <a:p>
            <a:pPr eaLnBrk="1" fontAlgn="b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C4 Text" pitchFamily="2" charset="0"/>
            </a:endParaRPr>
          </a:p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4 Text" pitchFamily="2" charset="0"/>
              </a:rPr>
              <a:t>Whilst watching TV they will also </a:t>
            </a:r>
            <a:r>
              <a:rPr lang="en-GB" altLang="en-US" sz="1800" b="1" dirty="0">
                <a:latin typeface="C4 Text" pitchFamily="2" charset="0"/>
              </a:rPr>
              <a:t>search on the internet for products they’ve seen advertised</a:t>
            </a:r>
            <a:r>
              <a:rPr lang="en-GB" altLang="en-US" sz="1800" dirty="0">
                <a:latin typeface="C4 Text" pitchFamily="2" charset="0"/>
              </a:rPr>
              <a:t>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=196) </a:t>
            </a:r>
            <a:r>
              <a:rPr lang="en-GB" altLang="en-US" sz="1800" dirty="0">
                <a:latin typeface="C4 Text" pitchFamily="2" charset="0"/>
              </a:rPr>
              <a:t>and claim that </a:t>
            </a:r>
            <a:r>
              <a:rPr lang="en-GB" altLang="en-US" sz="1800" b="1" dirty="0">
                <a:latin typeface="C4 Text" pitchFamily="2" charset="0"/>
              </a:rPr>
              <a:t>advertising helps them choose what to buy </a:t>
            </a:r>
            <a:r>
              <a:rPr lang="en-GB" altLang="en-US" sz="1800" dirty="0">
                <a:latin typeface="C4 Text" pitchFamily="2" charset="0"/>
              </a:rPr>
              <a:t>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=178).</a:t>
            </a:r>
            <a:endParaRPr lang="en-GB" altLang="en-US" sz="1800" dirty="0">
              <a:latin typeface="C4 Text" pitchFamily="2" charset="0"/>
            </a:endParaRPr>
          </a:p>
          <a:p>
            <a:pPr eaLnBrk="1" fontAlgn="b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C4 Text" pitchFamily="2" charset="0"/>
            </a:endParaRPr>
          </a:p>
        </p:txBody>
      </p:sp>
      <p:pic>
        <p:nvPicPr>
          <p:cNvPr id="6" name="Picture 2" descr="S:\ADSales\Trade Marketing\Presentation Resources\3. Logo Library\1. Channel 4 Channels\5. 4Music\PNG\Colour\4Music_RGB_Colour_Nega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3" y="260648"/>
            <a:ext cx="1527940" cy="9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r="2820"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1588" y="539750"/>
            <a:ext cx="5649912" cy="585788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C4 Headline" pitchFamily="2" charset="0"/>
              </a:rPr>
              <a:t>The typical 4Music Viewer</a:t>
            </a:r>
          </a:p>
        </p:txBody>
      </p:sp>
      <p:sp>
        <p:nvSpPr>
          <p:cNvPr id="8196" name="AutoShape 190"/>
          <p:cNvSpPr>
            <a:spLocks noChangeArrowheads="1"/>
          </p:cNvSpPr>
          <p:nvPr/>
        </p:nvSpPr>
        <p:spPr bwMode="auto">
          <a:xfrm>
            <a:off x="-11113" y="1670050"/>
            <a:ext cx="8831263" cy="677863"/>
          </a:xfrm>
          <a:prstGeom prst="roundRect">
            <a:avLst>
              <a:gd name="adj" fmla="val 8463"/>
            </a:avLst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4 Text" pitchFamily="2" charset="0"/>
              </a:rPr>
              <a:t>4Music viewers have </a:t>
            </a:r>
            <a:r>
              <a:rPr lang="en-GB" altLang="en-US" sz="1800" b="1" u="sng" dirty="0">
                <a:latin typeface="C4 Text" pitchFamily="2" charset="0"/>
              </a:rPr>
              <a:t>premium</a:t>
            </a:r>
            <a:r>
              <a:rPr lang="en-GB" altLang="en-US" sz="1800" u="sng" dirty="0">
                <a:latin typeface="C4 Text" pitchFamily="2" charset="0"/>
              </a:rPr>
              <a:t> </a:t>
            </a:r>
            <a:r>
              <a:rPr lang="en-GB" altLang="en-US" sz="1800" dirty="0">
                <a:latin typeface="C4 Text" pitchFamily="2" charset="0"/>
              </a:rPr>
              <a:t>tastes, saying they wear designer clothes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=188), </a:t>
            </a:r>
            <a:r>
              <a:rPr lang="en-GB" altLang="en-US" sz="1800" dirty="0">
                <a:latin typeface="C4 Text" pitchFamily="2" charset="0"/>
              </a:rPr>
              <a:t>can’t resists expensive perfume/ aftershave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=181) </a:t>
            </a:r>
            <a:r>
              <a:rPr lang="en-GB" altLang="en-US" sz="1800" dirty="0">
                <a:latin typeface="C4 Text" pitchFamily="2" charset="0"/>
              </a:rPr>
              <a:t>and have expensive tastes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=147).</a:t>
            </a:r>
            <a:endParaRPr lang="en-GB" altLang="en-US" sz="1800" dirty="0">
              <a:latin typeface="C4 Text" pitchFamily="2" charset="0"/>
            </a:endParaRPr>
          </a:p>
        </p:txBody>
      </p:sp>
      <p:sp>
        <p:nvSpPr>
          <p:cNvPr id="8197" name="AutoShape 190"/>
          <p:cNvSpPr>
            <a:spLocks noChangeArrowheads="1"/>
          </p:cNvSpPr>
          <p:nvPr/>
        </p:nvSpPr>
        <p:spPr bwMode="auto">
          <a:xfrm>
            <a:off x="782638" y="2636838"/>
            <a:ext cx="8324850" cy="968375"/>
          </a:xfrm>
          <a:prstGeom prst="roundRect">
            <a:avLst>
              <a:gd name="adj" fmla="val 8463"/>
            </a:avLst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800" dirty="0">
                <a:latin typeface="C4 Text" pitchFamily="2" charset="0"/>
              </a:rPr>
              <a:t>They are conscious of </a:t>
            </a:r>
            <a:r>
              <a:rPr lang="en-GB" altLang="en-US" sz="1800" b="1" u="sng" dirty="0">
                <a:latin typeface="C4 Text" pitchFamily="2" charset="0"/>
              </a:rPr>
              <a:t>appearance</a:t>
            </a:r>
            <a:r>
              <a:rPr lang="en-GB" altLang="en-US" sz="1800" dirty="0">
                <a:latin typeface="C4 Text" pitchFamily="2" charset="0"/>
              </a:rPr>
              <a:t> – they like to stand out in a crowd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=176) </a:t>
            </a:r>
            <a:r>
              <a:rPr lang="en-GB" altLang="en-US" sz="1800" dirty="0">
                <a:latin typeface="C4 Text" pitchFamily="2" charset="0"/>
              </a:rPr>
              <a:t>and                                                                                                                                                       they say designer  labels improve a person’s image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=187). </a:t>
            </a:r>
            <a:r>
              <a:rPr lang="en-GB" altLang="en-US" sz="1800" dirty="0">
                <a:latin typeface="C4 Text" pitchFamily="2" charset="0"/>
              </a:rPr>
              <a:t>They like to keep up with the latest fashions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=178) </a:t>
            </a:r>
            <a:r>
              <a:rPr lang="en-GB" altLang="en-US" sz="1800" dirty="0">
                <a:latin typeface="C4 Text" pitchFamily="2" charset="0"/>
              </a:rPr>
              <a:t>and they spend a lot on clothes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=188).</a:t>
            </a:r>
            <a:endParaRPr lang="en-GB" altLang="en-US" sz="1800" dirty="0">
              <a:latin typeface="C4 Text" pitchFamily="2" charset="0"/>
            </a:endParaRPr>
          </a:p>
        </p:txBody>
      </p:sp>
      <p:sp>
        <p:nvSpPr>
          <p:cNvPr id="8198" name="AutoShape 190"/>
          <p:cNvSpPr>
            <a:spLocks noChangeArrowheads="1"/>
          </p:cNvSpPr>
          <p:nvPr/>
        </p:nvSpPr>
        <p:spPr bwMode="auto">
          <a:xfrm>
            <a:off x="58738" y="4005263"/>
            <a:ext cx="8135937" cy="966787"/>
          </a:xfrm>
          <a:prstGeom prst="roundRect">
            <a:avLst>
              <a:gd name="adj" fmla="val 8463"/>
            </a:avLst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4 Text" pitchFamily="2" charset="0"/>
              </a:rPr>
              <a:t>They are </a:t>
            </a:r>
            <a:r>
              <a:rPr lang="en-GB" altLang="en-US" sz="1800" b="1" u="sng" dirty="0">
                <a:latin typeface="C4 Text" pitchFamily="2" charset="0"/>
              </a:rPr>
              <a:t>trendsetters</a:t>
            </a:r>
            <a:r>
              <a:rPr lang="en-GB" altLang="en-US" sz="1800" dirty="0">
                <a:latin typeface="C4 Text" pitchFamily="2" charset="0"/>
              </a:rPr>
              <a:t> – they buy new products before most of their friends 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=187) </a:t>
            </a:r>
            <a:r>
              <a:rPr lang="en-GB" altLang="en-US" sz="1800" dirty="0">
                <a:latin typeface="C4 Text" pitchFamily="2" charset="0"/>
              </a:rPr>
              <a:t>and are usually the first amongst their friends to know what’s going on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=158).  </a:t>
            </a:r>
            <a:r>
              <a:rPr lang="en-GB" altLang="en-US" sz="1800" dirty="0">
                <a:latin typeface="C4 Text" pitchFamily="2" charset="0"/>
              </a:rPr>
              <a:t>People come to them for advice before buying new things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=158).</a:t>
            </a:r>
            <a:endParaRPr lang="en-GB" altLang="en-US" sz="1800" dirty="0">
              <a:solidFill>
                <a:srgbClr val="CC0066"/>
              </a:solidFill>
              <a:latin typeface="C4 Text" pitchFamily="2" charset="0"/>
            </a:endParaRPr>
          </a:p>
        </p:txBody>
      </p:sp>
      <p:sp>
        <p:nvSpPr>
          <p:cNvPr id="8199" name="AutoShape 190"/>
          <p:cNvSpPr>
            <a:spLocks noChangeArrowheads="1"/>
          </p:cNvSpPr>
          <p:nvPr/>
        </p:nvSpPr>
        <p:spPr bwMode="auto">
          <a:xfrm>
            <a:off x="2332038" y="5229225"/>
            <a:ext cx="6811962" cy="968375"/>
          </a:xfrm>
          <a:prstGeom prst="roundRect">
            <a:avLst>
              <a:gd name="adj" fmla="val 8463"/>
            </a:avLst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4 Text" pitchFamily="2" charset="0"/>
              </a:rPr>
              <a:t>They are </a:t>
            </a:r>
            <a:r>
              <a:rPr lang="en-GB" altLang="en-US" sz="1800" b="1" u="sng" dirty="0">
                <a:latin typeface="C4 Text" pitchFamily="2" charset="0"/>
              </a:rPr>
              <a:t>connected, </a:t>
            </a:r>
            <a:r>
              <a:rPr lang="en-GB" altLang="en-US" sz="1800" dirty="0">
                <a:latin typeface="C4 Text" pitchFamily="2" charset="0"/>
              </a:rPr>
              <a:t> saying they couldn’t live without internet on their mobile phone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=138) </a:t>
            </a:r>
            <a:r>
              <a:rPr lang="en-GB" altLang="en-US" sz="1800" dirty="0">
                <a:latin typeface="C4 Text" pitchFamily="2" charset="0"/>
              </a:rPr>
              <a:t>and feel the need to check social networking sites every day (</a:t>
            </a:r>
            <a:r>
              <a:rPr lang="en-GB" altLang="en-US" sz="1800" dirty="0" err="1" smtClean="0">
                <a:latin typeface="C4 Text" pitchFamily="2" charset="0"/>
              </a:rPr>
              <a:t>i</a:t>
            </a:r>
            <a:r>
              <a:rPr lang="en-GB" altLang="en-US" sz="1800" dirty="0" smtClean="0">
                <a:latin typeface="C4 Text" pitchFamily="2" charset="0"/>
              </a:rPr>
              <a:t>=147).</a:t>
            </a:r>
            <a:endParaRPr lang="en-GB" altLang="en-US" sz="1800" dirty="0">
              <a:latin typeface="C4 Text" pitchFamily="2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763" y="6596063"/>
            <a:ext cx="9142412" cy="261937"/>
          </a:xfrm>
          <a:prstGeom prst="rect">
            <a:avLst/>
          </a:prstGeom>
          <a:solidFill>
            <a:srgbClr val="FFFF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altLang="en-US" sz="1100" i="1" dirty="0">
                <a:latin typeface="C4 Text" pitchFamily="2" charset="0"/>
              </a:rPr>
              <a:t>Source:  GB </a:t>
            </a:r>
            <a:r>
              <a:rPr lang="en-GB" altLang="en-US" sz="1100" i="1" dirty="0" err="1">
                <a:latin typeface="C4 Text" pitchFamily="2" charset="0"/>
              </a:rPr>
              <a:t>TGI</a:t>
            </a:r>
            <a:r>
              <a:rPr lang="en-GB" altLang="en-US" sz="1100" i="1" dirty="0">
                <a:latin typeface="C4 Text" pitchFamily="2" charset="0"/>
              </a:rPr>
              <a:t> </a:t>
            </a:r>
            <a:r>
              <a:rPr lang="en-GB" altLang="en-US" sz="1100" i="1" dirty="0" smtClean="0">
                <a:latin typeface="C4 Text" pitchFamily="2" charset="0"/>
              </a:rPr>
              <a:t>07/17-06/18 </a:t>
            </a:r>
            <a:r>
              <a:rPr lang="en-GB" altLang="en-US" sz="1100" i="1" dirty="0">
                <a:latin typeface="C4 Text" pitchFamily="2" charset="0"/>
              </a:rPr>
              <a:t>, base = adults. 4Music viewer defined as those who watched </a:t>
            </a:r>
            <a:r>
              <a:rPr lang="en-GB" altLang="en-US" sz="1100" i="1" dirty="0" smtClean="0">
                <a:latin typeface="C4 Text" pitchFamily="2" charset="0"/>
              </a:rPr>
              <a:t>4music or The Box in </a:t>
            </a:r>
            <a:r>
              <a:rPr lang="en-GB" altLang="en-US" sz="1100" i="1" dirty="0">
                <a:latin typeface="C4 Text" pitchFamily="2" charset="0"/>
              </a:rPr>
              <a:t>the last week.</a:t>
            </a:r>
          </a:p>
        </p:txBody>
      </p:sp>
      <p:pic>
        <p:nvPicPr>
          <p:cNvPr id="9" name="Picture 2" descr="S:\ADSales\Trade Marketing\Presentation Resources\3. Logo Library\1. Channel 4 Channels\5. 4Music\PNG\Colour\4Music_RGB_Colour_Nega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3" y="260648"/>
            <a:ext cx="1527940" cy="9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14651</TotalTime>
  <Words>598</Words>
  <Application>Microsoft Office PowerPoint</Application>
  <PresentationFormat>On-screen Show (4:3)</PresentationFormat>
  <Paragraphs>67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Channel 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Field</dc:creator>
  <cp:lastModifiedBy>Amelia Ayliffe</cp:lastModifiedBy>
  <cp:revision>257</cp:revision>
  <dcterms:created xsi:type="dcterms:W3CDTF">2015-01-26T16:36:54Z</dcterms:created>
  <dcterms:modified xsi:type="dcterms:W3CDTF">2018-11-05T12:21:07Z</dcterms:modified>
</cp:coreProperties>
</file>