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41" r:id="rId2"/>
    <p:sldId id="458" r:id="rId3"/>
    <p:sldId id="463" r:id="rId4"/>
    <p:sldId id="437" r:id="rId5"/>
    <p:sldId id="432" r:id="rId6"/>
    <p:sldId id="465" r:id="rId7"/>
    <p:sldId id="464" r:id="rId8"/>
    <p:sldId id="460" r:id="rId9"/>
    <p:sldId id="439" r:id="rId10"/>
  </p:sldIdLst>
  <p:sldSz cx="9144000" cy="5143500" type="screen16x9"/>
  <p:notesSz cx="6794500" cy="9906000"/>
  <p:embeddedFontLst>
    <p:embeddedFont>
      <p:font typeface="ＭＳ Ｐゴシック" panose="020B0600070205080204" pitchFamily="34" charset="-128"/>
      <p:regular r:id="rId13"/>
    </p:embeddedFont>
    <p:embeddedFont>
      <p:font typeface="4 Headline" panose="00000600000000000000" pitchFamily="2" charset="0"/>
      <p:regular r:id="rId14"/>
      <p:bold r:id="rId15"/>
      <p:italic r:id="rId16"/>
      <p:boldItalic r:id="rId17"/>
    </p:embeddedFont>
    <p:embeddedFont>
      <p:font typeface="DINMittelschrift" panose="020B0500000000000000"/>
      <p:regular r:id="rId18"/>
    </p:embeddedFont>
    <p:embeddedFont>
      <p:font typeface="4 Text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1FF"/>
    <a:srgbClr val="CCCCFF"/>
    <a:srgbClr val="660066"/>
    <a:srgbClr val="000000"/>
    <a:srgbClr val="800080"/>
    <a:srgbClr val="DDDDF7"/>
    <a:srgbClr val="6600FF"/>
    <a:srgbClr val="FFFFFF"/>
    <a:srgbClr val="CC99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8" autoAdjust="0"/>
    <p:restoredTop sz="85714" autoAdjust="0"/>
  </p:normalViewPr>
  <p:slideViewPr>
    <p:cSldViewPr>
      <p:cViewPr varScale="1">
        <p:scale>
          <a:sx n="151" d="100"/>
          <a:sy n="151" d="100"/>
        </p:scale>
        <p:origin x="49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10" y="-96"/>
      </p:cViewPr>
      <p:guideLst>
        <p:guide orient="horz" pos="3120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4293193717322E-2"/>
          <c:y val="4.0598290598290732E-2"/>
          <c:w val="0.89397905759162533"/>
          <c:h val="0.83119658119658124"/>
        </c:manualLayout>
      </c:layout>
      <c:bubbl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ITV1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0"/>
              <c:layout>
                <c:manualLayout>
                  <c:x val="-0.11478534367634077"/>
                  <c:y val="-3.704167122221246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Sheet1!$B$2:$K$2</c:f>
              <c:numCache>
                <c:formatCode>General</c:formatCode>
                <c:ptCount val="10"/>
                <c:pt idx="0">
                  <c:v>41.94</c:v>
                </c:pt>
              </c:numCache>
            </c:numRef>
          </c:yVal>
          <c:bubbleSize>
            <c:numRef>
              <c:f>Sheet1!$B$3:$K$3</c:f>
              <c:numCache>
                <c:formatCode>General</c:formatCode>
                <c:ptCount val="10"/>
                <c:pt idx="0" formatCode="0.0">
                  <c:v>1396.53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B68-4F86-9AA9-90F7E4657F98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1"/>
              <c:layout>
                <c:manualLayout>
                  <c:x val="-7.5380966628476348E-2"/>
                  <c:y val="-5.5982361249870811E-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Sheet1!$B$4:$K$4</c:f>
              <c:numCache>
                <c:formatCode>General</c:formatCode>
                <c:ptCount val="10"/>
                <c:pt idx="1">
                  <c:v>51.2</c:v>
                </c:pt>
              </c:numCache>
            </c:numRef>
          </c:yVal>
          <c:bubbleSize>
            <c:numRef>
              <c:f>Sheet1!$B$5:$K$5</c:f>
              <c:numCache>
                <c:formatCode>0.0</c:formatCode>
                <c:ptCount val="10"/>
                <c:pt idx="1">
                  <c:v>415.012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B68-4F86-9AA9-90F7E4657F98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2"/>
              <c:layout>
                <c:manualLayout>
                  <c:x val="-7.1347339691899034E-2"/>
                  <c:y val="3.6221074875947604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C5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Sheet1!$B$6:$K$6</c:f>
              <c:numCache>
                <c:formatCode>General</c:formatCode>
                <c:ptCount val="10"/>
                <c:pt idx="2">
                  <c:v>45.363</c:v>
                </c:pt>
              </c:numCache>
            </c:numRef>
          </c:yVal>
          <c:bubbleSize>
            <c:numRef>
              <c:f>Sheet1!$B$7:$K$7</c:f>
              <c:numCache>
                <c:formatCode>General</c:formatCode>
                <c:ptCount val="10"/>
                <c:pt idx="2" formatCode="0.0">
                  <c:v>300.06200000000001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B68-4F86-9AA9-90F7E4657F98}"/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Sky1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3"/>
              <c:layout>
                <c:manualLayout>
                  <c:x val="-0.11940875555523116"/>
                  <c:y val="3.445069208808754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Sheet1!$B$8:$K$8</c:f>
              <c:numCache>
                <c:formatCode>General</c:formatCode>
                <c:ptCount val="10"/>
                <c:pt idx="3">
                  <c:v>50.218000000000004</c:v>
                </c:pt>
              </c:numCache>
            </c:numRef>
          </c:yVal>
          <c:bubbleSize>
            <c:numRef>
              <c:f>Sheet1!$B$9:$K$9</c:f>
              <c:numCache>
                <c:formatCode>General</c:formatCode>
                <c:ptCount val="10"/>
                <c:pt idx="3" formatCode="0.0">
                  <c:v>61.76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B68-4F86-9AA9-90F7E4657F98}"/>
            </c:ext>
          </c:extLst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Sky2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Pt>
            <c:idx val="4"/>
            <c:invertIfNegative val="1"/>
            <c:bubble3D val="1"/>
            <c:extLst>
              <c:ext xmlns:c16="http://schemas.microsoft.com/office/drawing/2014/chart" uri="{C3380CC4-5D6E-409C-BE32-E72D297353CC}">
                <c16:uniqueId val="{00000008-DB68-4F86-9AA9-90F7E4657F98}"/>
              </c:ext>
            </c:extLst>
          </c:dPt>
          <c:dLbls>
            <c:dLbl>
              <c:idx val="4"/>
              <c:layout>
                <c:manualLayout>
                  <c:x val="-1.2170323369772961E-2"/>
                  <c:y val="9.780446169889087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Sheet1!$B$10:$K$10</c:f>
              <c:numCache>
                <c:formatCode>General</c:formatCode>
                <c:ptCount val="10"/>
                <c:pt idx="4">
                  <c:v>49.264000000000003</c:v>
                </c:pt>
              </c:numCache>
            </c:numRef>
          </c:yVal>
          <c:bubbleSize>
            <c:numRef>
              <c:f>Sheet1!$B$11:$K$11</c:f>
              <c:numCache>
                <c:formatCode>General</c:formatCode>
                <c:ptCount val="10"/>
                <c:pt idx="4" formatCode="0.0">
                  <c:v>6.7210000000000001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B68-4F86-9AA9-90F7E4657F98}"/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ITV2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5"/>
              <c:layout>
                <c:manualLayout>
                  <c:x val="-6.683061744251385E-3"/>
                  <c:y val="1.67377690502712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Sheet1!$B$12:$K$12</c:f>
              <c:numCache>
                <c:formatCode>General</c:formatCode>
                <c:ptCount val="10"/>
                <c:pt idx="5">
                  <c:v>37.320999999999998</c:v>
                </c:pt>
              </c:numCache>
            </c:numRef>
          </c:yVal>
          <c:bubbleSize>
            <c:numRef>
              <c:f>Sheet1!$B$13:$K$13</c:f>
              <c:numCache>
                <c:formatCode>General</c:formatCode>
                <c:ptCount val="10"/>
                <c:pt idx="5" formatCode="0.0">
                  <c:v>161.99700000000001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B-DB68-4F86-9AA9-90F7E4657F98}"/>
            </c:ext>
          </c:extLst>
        </c:ser>
        <c:ser>
          <c:idx val="6"/>
          <c:order val="6"/>
          <c:tx>
            <c:strRef>
              <c:f>Sheet1!$A$14</c:f>
              <c:strCache>
                <c:ptCount val="1"/>
                <c:pt idx="0">
                  <c:v>ITV3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6"/>
              <c:layout>
                <c:manualLayout>
                  <c:x val="-7.2631847803083932E-2"/>
                  <c:y val="7.8163357047690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Sheet1!$B$14:$K$14</c:f>
              <c:numCache>
                <c:formatCode>General</c:formatCode>
                <c:ptCount val="10"/>
                <c:pt idx="6">
                  <c:v>40.018000000000001</c:v>
                </c:pt>
              </c:numCache>
            </c:numRef>
          </c:yVal>
          <c:bubbleSize>
            <c:numRef>
              <c:f>Sheet1!$B$15:$K$15</c:f>
              <c:numCache>
                <c:formatCode>General</c:formatCode>
                <c:ptCount val="10"/>
                <c:pt idx="6" formatCode="0.0">
                  <c:v>187.00299999999999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D-DB68-4F86-9AA9-90F7E4657F98}"/>
            </c:ext>
          </c:extLst>
        </c:ser>
        <c:ser>
          <c:idx val="7"/>
          <c:order val="7"/>
          <c:tx>
            <c:strRef>
              <c:f>Sheet1!$A$16</c:f>
              <c:strCache>
                <c:ptCount val="1"/>
                <c:pt idx="0">
                  <c:v>E4</c:v>
                </c:pt>
              </c:strCache>
            </c:strRef>
          </c:tx>
          <c:spPr>
            <a:solidFill>
              <a:srgbClr val="9841FF"/>
            </a:solidFill>
          </c:spPr>
          <c:invertIfNegative val="1"/>
          <c:dLbls>
            <c:dLbl>
              <c:idx val="7"/>
              <c:layout>
                <c:manualLayout>
                  <c:x val="-6.5397386031101998E-2"/>
                  <c:y val="-8.41183027196668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Sheet1!$B$16:$K$16</c:f>
              <c:numCache>
                <c:formatCode>General</c:formatCode>
                <c:ptCount val="10"/>
                <c:pt idx="7">
                  <c:v>42.832999999999998</c:v>
                </c:pt>
              </c:numCache>
            </c:numRef>
          </c:yVal>
          <c:bubbleSize>
            <c:numRef>
              <c:f>Sheet1!$B$17:$K$17</c:f>
              <c:numCache>
                <c:formatCode>General</c:formatCode>
                <c:ptCount val="10"/>
                <c:pt idx="7" formatCode="0.0">
                  <c:v>121.71299999999999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F-DB68-4F86-9AA9-90F7E4657F98}"/>
            </c:ext>
          </c:extLst>
        </c:ser>
        <c:ser>
          <c:idx val="8"/>
          <c:order val="8"/>
          <c:tx>
            <c:strRef>
              <c:f>Sheet1!$A$18</c:f>
              <c:strCache>
                <c:ptCount val="1"/>
                <c:pt idx="0">
                  <c:v>ITVBe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Pt>
            <c:idx val="8"/>
            <c:invertIfNegative val="1"/>
            <c:bubble3D val="1"/>
            <c:extLst>
              <c:ext xmlns:c16="http://schemas.microsoft.com/office/drawing/2014/chart" uri="{C3380CC4-5D6E-409C-BE32-E72D297353CC}">
                <c16:uniqueId val="{00000010-DB68-4F86-9AA9-90F7E4657F98}"/>
              </c:ext>
            </c:extLst>
          </c:dPt>
          <c:dLbls>
            <c:dLbl>
              <c:idx val="8"/>
              <c:layout>
                <c:manualLayout>
                  <c:x val="-8.9783336860464275E-2"/>
                  <c:y val="5.65881326456911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Sheet1!$B$18:$K$18</c:f>
              <c:numCache>
                <c:formatCode>General</c:formatCode>
                <c:ptCount val="10"/>
                <c:pt idx="8">
                  <c:v>43.902999999999999</c:v>
                </c:pt>
              </c:numCache>
            </c:numRef>
          </c:yVal>
          <c:bubbleSize>
            <c:numRef>
              <c:f>Sheet1!$B$19:$K$19</c:f>
              <c:numCache>
                <c:formatCode>General</c:formatCode>
                <c:ptCount val="10"/>
                <c:pt idx="8" formatCode="0.0">
                  <c:v>29.103999999999999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1-DB68-4F86-9AA9-90F7E4657F98}"/>
            </c:ext>
          </c:extLst>
        </c:ser>
        <c:ser>
          <c:idx val="9"/>
          <c:order val="9"/>
          <c:tx>
            <c:strRef>
              <c:f>Sheet1!$A$20</c:f>
              <c:strCache>
                <c:ptCount val="1"/>
                <c:pt idx="0">
                  <c:v>More4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9"/>
              <c:layout>
                <c:manualLayout>
                  <c:x val="-9.7362241211970846E-2"/>
                  <c:y val="-6.48809405613118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More4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B68-4F86-9AA9-90F7E4657F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11.137</c:v>
                </c:pt>
                <c:pt idx="1">
                  <c:v>17.306999999999999</c:v>
                </c:pt>
                <c:pt idx="2">
                  <c:v>12.824999999999999</c:v>
                </c:pt>
                <c:pt idx="3">
                  <c:v>25.373999999999999</c:v>
                </c:pt>
                <c:pt idx="4">
                  <c:v>15.654999999999999</c:v>
                </c:pt>
                <c:pt idx="5">
                  <c:v>30.29</c:v>
                </c:pt>
                <c:pt idx="6">
                  <c:v>2.819</c:v>
                </c:pt>
                <c:pt idx="7">
                  <c:v>40.438000000000002</c:v>
                </c:pt>
                <c:pt idx="8">
                  <c:v>20.573</c:v>
                </c:pt>
                <c:pt idx="9">
                  <c:v>10.555999999999999</c:v>
                </c:pt>
              </c:numCache>
            </c:numRef>
          </c:xVal>
          <c:yVal>
            <c:numRef>
              <c:f>Sheet1!$B$20:$K$20</c:f>
              <c:numCache>
                <c:formatCode>General</c:formatCode>
                <c:ptCount val="10"/>
                <c:pt idx="9">
                  <c:v>45.165999999999997</c:v>
                </c:pt>
              </c:numCache>
            </c:numRef>
          </c:yVal>
          <c:bubbleSize>
            <c:numRef>
              <c:f>Sheet1!$B$21:$K$21</c:f>
              <c:numCache>
                <c:formatCode>General</c:formatCode>
                <c:ptCount val="10"/>
                <c:pt idx="9" formatCode="0.0">
                  <c:v>75.879000000000005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3-DB68-4F86-9AA9-90F7E4657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151232"/>
        <c:axId val="11152768"/>
      </c:bubbleChart>
      <c:valAx>
        <c:axId val="11151232"/>
        <c:scaling>
          <c:orientation val="minMax"/>
          <c:max val="60"/>
          <c:min val="0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 sz="1598" b="0" i="0" u="none" strike="noStrike" baseline="0">
                <a:solidFill>
                  <a:srgbClr val="000000"/>
                </a:solidFill>
                <a:latin typeface="C4 TextMedium"/>
                <a:ea typeface="C4 TextMedium"/>
                <a:cs typeface="C4 TextMedium"/>
              </a:defRPr>
            </a:pPr>
            <a:endParaRPr lang="en-US"/>
          </a:p>
        </c:txPr>
        <c:crossAx val="11152768"/>
        <c:crossesAt val="39.550000000000004"/>
        <c:crossBetween val="midCat"/>
        <c:majorUnit val="10"/>
      </c:valAx>
      <c:valAx>
        <c:axId val="11152768"/>
        <c:scaling>
          <c:orientation val="minMax"/>
          <c:max val="60"/>
          <c:min val="30"/>
        </c:scaling>
        <c:delete val="0"/>
        <c:axPos val="l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1151232"/>
        <c:crossesAt val="21.95"/>
        <c:crossBetween val="midCat"/>
      </c:valAx>
      <c:spPr>
        <a:noFill/>
        <a:ln w="25374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92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33742267102948E-5"/>
          <c:y val="9.3750000000000194E-2"/>
          <c:w val="0.99997746625773287"/>
          <c:h val="0.7395528973877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monthly reach 16-34 (%)</c:v>
                </c:pt>
              </c:strCache>
            </c:strRef>
          </c:tx>
          <c:spPr>
            <a:solidFill>
              <a:srgbClr val="9841FF"/>
            </a:solidFill>
            <a:ln w="29306"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F3-4E83-AC7D-EB59B92E0C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F3-4E83-AC7D-EB59B92E0C6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F3-4E83-AC7D-EB59B92E0C6F}"/>
              </c:ext>
            </c:extLst>
          </c:dPt>
          <c:dLbls>
            <c:spPr>
              <a:noFill/>
              <a:ln w="29306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ITV</c:v>
                </c:pt>
                <c:pt idx="1">
                  <c:v>CH4 </c:v>
                </c:pt>
                <c:pt idx="2">
                  <c:v>CHANNEL 5 </c:v>
                </c:pt>
                <c:pt idx="3">
                  <c:v>ITV2 </c:v>
                </c:pt>
                <c:pt idx="4">
                  <c:v>E4 </c:v>
                </c:pt>
                <c:pt idx="5">
                  <c:v>DAVE </c:v>
                </c:pt>
                <c:pt idx="6">
                  <c:v>MORE4 </c:v>
                </c:pt>
                <c:pt idx="7">
                  <c:v>SKY 1 </c:v>
                </c:pt>
                <c:pt idx="8">
                  <c:v>Film4</c:v>
                </c:pt>
                <c:pt idx="9">
                  <c:v>CCentral</c:v>
                </c:pt>
                <c:pt idx="10">
                  <c:v>ITVBe</c:v>
                </c:pt>
                <c:pt idx="11">
                  <c:v>ITV3 </c:v>
                </c:pt>
                <c:pt idx="12">
                  <c:v>Sky Atlantic</c:v>
                </c:pt>
                <c:pt idx="13">
                  <c:v>Sky 2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72.900000000000006</c:v>
                </c:pt>
                <c:pt idx="1">
                  <c:v>65.3</c:v>
                </c:pt>
                <c:pt idx="2">
                  <c:v>52.5</c:v>
                </c:pt>
                <c:pt idx="3">
                  <c:v>47.9</c:v>
                </c:pt>
                <c:pt idx="4">
                  <c:v>41.6</c:v>
                </c:pt>
                <c:pt idx="5">
                  <c:v>26.2</c:v>
                </c:pt>
                <c:pt idx="6">
                  <c:v>21.9</c:v>
                </c:pt>
                <c:pt idx="7">
                  <c:v>25.6</c:v>
                </c:pt>
                <c:pt idx="8">
                  <c:v>22</c:v>
                </c:pt>
                <c:pt idx="9">
                  <c:v>19.899999999999999</c:v>
                </c:pt>
                <c:pt idx="10">
                  <c:v>14.1</c:v>
                </c:pt>
                <c:pt idx="11">
                  <c:v>9.4</c:v>
                </c:pt>
                <c:pt idx="12">
                  <c:v>7.6</c:v>
                </c:pt>
                <c:pt idx="1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3-4E83-AC7D-EB59B92E0C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Avg. weekly reach 16-34 (%)</c:v>
                </c:pt>
              </c:strCache>
            </c:strRef>
          </c:tx>
          <c:spPr>
            <a:solidFill>
              <a:srgbClr val="CCCCFF"/>
            </a:solidFill>
            <a:ln w="29495"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F3-4E83-AC7D-EB59B92E0C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F3-4E83-AC7D-EB59B92E0C6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F3-4E83-AC7D-EB59B92E0C6F}"/>
              </c:ext>
            </c:extLst>
          </c:dPt>
          <c:dLbls>
            <c:dLbl>
              <c:idx val="8"/>
              <c:layout>
                <c:manualLayout>
                  <c:x val="-2.8243599488857567E-3"/>
                  <c:y val="7.66260170682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F3-4E83-AC7D-EB59B92E0C6F}"/>
                </c:ext>
              </c:extLst>
            </c:dLbl>
            <c:dLbl>
              <c:idx val="9"/>
              <c:layout>
                <c:manualLayout>
                  <c:x val="2.8243599488857567E-3"/>
                  <c:y val="5.46043646715264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F3-4E83-AC7D-EB59B92E0C6F}"/>
                </c:ext>
              </c:extLst>
            </c:dLbl>
            <c:dLbl>
              <c:idx val="13"/>
              <c:layout>
                <c:manualLayout>
                  <c:x val="-1.0707236155061561E-16"/>
                  <c:y val="4.0795516823994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F3-4E83-AC7D-EB59B92E0C6F}"/>
                </c:ext>
              </c:extLst>
            </c:dLbl>
            <c:spPr>
              <a:noFill/>
              <a:ln w="29306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ITV</c:v>
                </c:pt>
                <c:pt idx="1">
                  <c:v>CH4 </c:v>
                </c:pt>
                <c:pt idx="2">
                  <c:v>CHANNEL 5 </c:v>
                </c:pt>
                <c:pt idx="3">
                  <c:v>ITV2 </c:v>
                </c:pt>
                <c:pt idx="4">
                  <c:v>E4 </c:v>
                </c:pt>
                <c:pt idx="5">
                  <c:v>DAVE </c:v>
                </c:pt>
                <c:pt idx="6">
                  <c:v>MORE4 </c:v>
                </c:pt>
                <c:pt idx="7">
                  <c:v>SKY 1 </c:v>
                </c:pt>
                <c:pt idx="8">
                  <c:v>Film4</c:v>
                </c:pt>
                <c:pt idx="9">
                  <c:v>CCentral</c:v>
                </c:pt>
                <c:pt idx="10">
                  <c:v>ITVBe</c:v>
                </c:pt>
                <c:pt idx="11">
                  <c:v>ITV3 </c:v>
                </c:pt>
                <c:pt idx="12">
                  <c:v>Sky Atlantic</c:v>
                </c:pt>
                <c:pt idx="13">
                  <c:v>Sky 2</c:v>
                </c:pt>
              </c:strCache>
            </c:strRef>
          </c:cat>
          <c:val>
            <c:numRef>
              <c:f>Sheet1!$B$3:$O$3</c:f>
              <c:numCache>
                <c:formatCode>0.0</c:formatCode>
                <c:ptCount val="14"/>
                <c:pt idx="0">
                  <c:v>48.6</c:v>
                </c:pt>
                <c:pt idx="1">
                  <c:v>41.3</c:v>
                </c:pt>
                <c:pt idx="2">
                  <c:v>27.4</c:v>
                </c:pt>
                <c:pt idx="3">
                  <c:v>24.4</c:v>
                </c:pt>
                <c:pt idx="4">
                  <c:v>23.3</c:v>
                </c:pt>
                <c:pt idx="5">
                  <c:v>11</c:v>
                </c:pt>
                <c:pt idx="6">
                  <c:v>8</c:v>
                </c:pt>
                <c:pt idx="7">
                  <c:v>13.3</c:v>
                </c:pt>
                <c:pt idx="8">
                  <c:v>8.9</c:v>
                </c:pt>
                <c:pt idx="9">
                  <c:v>9.5</c:v>
                </c:pt>
                <c:pt idx="10">
                  <c:v>5.9</c:v>
                </c:pt>
                <c:pt idx="11">
                  <c:v>3.6</c:v>
                </c:pt>
                <c:pt idx="12">
                  <c:v>2.6</c:v>
                </c:pt>
                <c:pt idx="1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F3-4E83-AC7D-EB59B92E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11344896"/>
        <c:axId val="11215616"/>
      </c:barChart>
      <c:catAx>
        <c:axId val="113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099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1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15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344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072479499384612"/>
          <c:y val="0"/>
          <c:w val="0.77324234470691156"/>
          <c:h val="0.1229518049374263"/>
        </c:manualLayout>
      </c:layout>
      <c:overlay val="0"/>
      <c:spPr>
        <a:noFill/>
        <a:ln w="2930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4 Text" panose="00000500000000000000" pitchFamily="2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80"/>
            </a:solidFill>
            <a:ln>
              <a:solidFill>
                <a:srgbClr val="9841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841FF"/>
              </a:solidFill>
              <a:ln>
                <a:solidFill>
                  <a:srgbClr val="9841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7C5-4120-A8A1-5869E42E40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DE-4296-A1AB-D7C5CE6CF96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DE-4296-A1AB-D7C5CE6CF9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E4</c:v>
                </c:pt>
                <c:pt idx="1">
                  <c:v>Women's mags (Glamour, Elle, Cosmopolitan, Marie Claire, Vogue, Vanity Fair)</c:v>
                </c:pt>
                <c:pt idx="2">
                  <c:v>Men's mags (GQ, Men's Health, Men's Fitness, Empire, Esquire)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5925.5320000000002</c:v>
                </c:pt>
                <c:pt idx="1">
                  <c:v>871</c:v>
                </c:pt>
                <c:pt idx="2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E-4296-A1AB-D7C5CE6CF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25408"/>
        <c:axId val="38226944"/>
      </c:barChart>
      <c:catAx>
        <c:axId val="382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26944"/>
        <c:crosses val="autoZero"/>
        <c:auto val="1"/>
        <c:lblAlgn val="ctr"/>
        <c:lblOffset val="100"/>
        <c:noMultiLvlLbl val="0"/>
      </c:catAx>
      <c:valAx>
        <c:axId val="38226944"/>
        <c:scaling>
          <c:orientation val="minMax"/>
          <c:max val="95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822540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4 Text" panose="00000500000000000000" pitchFamily="2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71DE32-2E65-47C9-8D1C-AE45EA5294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60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85B97A-1F4E-45D4-B2F0-793874E4BD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D728D8-0316-44C6-9926-A339F829552D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69AFC4-2614-425C-AAB0-863A1683F532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77F06-FDE2-4A67-98C7-1D7748FE86F5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5ED8A-935E-4E55-AADC-9D500DCE5354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95DAB7-60FE-4A2E-8860-C0B8AA31055E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1F225-4C94-4FB5-904F-B61A42AA9927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1F225-4C94-4FB5-904F-B61A42AA9927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E7201-A934-42F0-85C8-38644910273B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8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17 C4 New Powerpoint Templates 2010 PAGES-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2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9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6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7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0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3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R&amp;I_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851798"/>
            <a:ext cx="211296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e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9068"/>
            <a:ext cx="1225550" cy="8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85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85750" algn="l"/>
          <a:tab pos="15240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0033B-6B42-4A5E-A23E-52D9A54DD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b="9176"/>
          <a:stretch/>
        </p:blipFill>
        <p:spPr>
          <a:xfrm>
            <a:off x="3860" y="1"/>
            <a:ext cx="9140140" cy="5143500"/>
          </a:xfrm>
          <a:prstGeom prst="rect">
            <a:avLst/>
          </a:prstGeom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-15874" y="3427867"/>
            <a:ext cx="4587874" cy="707886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4 Headline" panose="00000600000000000000" pitchFamily="2" charset="0"/>
                <a:ea typeface="ＭＳ Ｐゴシック" pitchFamily="34" charset="-128"/>
              </a:rPr>
              <a:t>Quarterly Update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15876" y="4101920"/>
            <a:ext cx="2556667" cy="707886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4 Headline" panose="00000600000000000000" pitchFamily="2" charset="0"/>
                <a:ea typeface="ＭＳ Ｐゴシック" pitchFamily="34" charset="-128"/>
              </a:rPr>
              <a:t>Q1 2019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-15874" y="2503515"/>
            <a:ext cx="1395485" cy="923330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4 Headline" panose="00000600000000000000" pitchFamily="2" charset="0"/>
                <a:ea typeface="ＭＳ Ｐゴシック" pitchFamily="34" charset="-128"/>
              </a:rPr>
              <a:t>E4</a:t>
            </a:r>
          </a:p>
        </p:txBody>
      </p:sp>
      <p:pic>
        <p:nvPicPr>
          <p:cNvPr id="3" name="Picture 2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hipwrecked 2019">
            <a:extLst>
              <a:ext uri="{FF2B5EF4-FFF2-40B4-BE49-F238E27FC236}">
                <a16:creationId xmlns:a16="http://schemas.microsoft.com/office/drawing/2014/main" id="{26DF77B6-43C5-47AD-B502-771084A91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/>
          <a:stretch/>
        </p:blipFill>
        <p:spPr bwMode="auto">
          <a:xfrm>
            <a:off x="-18630" y="0"/>
            <a:ext cx="9162629" cy="51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5"/>
          <p:cNvSpPr>
            <a:spLocks noChangeArrowheads="1"/>
          </p:cNvSpPr>
          <p:nvPr/>
        </p:nvSpPr>
        <p:spPr bwMode="auto">
          <a:xfrm>
            <a:off x="1" y="1290126"/>
            <a:ext cx="4763361" cy="765085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4 Text" panose="00000500000000000000" pitchFamily="2" charset="0"/>
              </a:rPr>
              <a:t>E4 took a </a:t>
            </a:r>
            <a:r>
              <a:rPr lang="en-GB" sz="1400" b="1" dirty="0">
                <a:solidFill>
                  <a:schemeClr val="bg1"/>
                </a:solidFill>
                <a:latin typeface="4 Text" panose="00000500000000000000" pitchFamily="2" charset="0"/>
              </a:rPr>
              <a:t>5.2% share of 16-34s in Q1, </a:t>
            </a:r>
            <a:r>
              <a:rPr lang="en-GB" sz="1400" dirty="0">
                <a:solidFill>
                  <a:schemeClr val="bg1"/>
                </a:solidFill>
                <a:latin typeface="4 Text" panose="00000500000000000000" pitchFamily="2" charset="0"/>
              </a:rPr>
              <a:t>taking a higher share than ITV2, Channel 5, Sky1 and Comedy Central</a:t>
            </a:r>
            <a:endParaRPr lang="en-GB" altLang="en-US" sz="1400" dirty="0">
              <a:solidFill>
                <a:schemeClr val="bg1"/>
              </a:solidFill>
              <a:latin typeface="4 Text" panose="00000500000000000000" pitchFamily="2" charset="0"/>
            </a:endParaRPr>
          </a:p>
        </p:txBody>
      </p:sp>
      <p:sp>
        <p:nvSpPr>
          <p:cNvPr id="4101" name="Text Box 67"/>
          <p:cNvSpPr txBox="1">
            <a:spLocks noChangeArrowheads="1"/>
          </p:cNvSpPr>
          <p:nvPr/>
        </p:nvSpPr>
        <p:spPr bwMode="auto">
          <a:xfrm>
            <a:off x="2355" y="3980925"/>
            <a:ext cx="4763362" cy="811328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400" dirty="0">
                <a:latin typeface="4 Text" panose="00000500000000000000" pitchFamily="2" charset="0"/>
              </a:rPr>
              <a:t>For </a:t>
            </a:r>
            <a:r>
              <a:rPr lang="en-GB" altLang="en-US" sz="1400" b="1" dirty="0">
                <a:latin typeface="4 Text" panose="00000500000000000000" pitchFamily="2" charset="0"/>
              </a:rPr>
              <a:t>16-34s</a:t>
            </a:r>
            <a:r>
              <a:rPr lang="en-GB" altLang="en-US" sz="1400" dirty="0">
                <a:latin typeface="4 Text" panose="00000500000000000000" pitchFamily="2" charset="0"/>
              </a:rPr>
              <a:t>, E4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=144) </a:t>
            </a:r>
            <a:r>
              <a:rPr lang="en-GB" altLang="en-US" sz="1400" b="1" dirty="0">
                <a:latin typeface="4 Text" panose="00000500000000000000" pitchFamily="2" charset="0"/>
              </a:rPr>
              <a:t>indexes much higher </a:t>
            </a:r>
            <a:r>
              <a:rPr lang="en-GB" altLang="en-US" sz="1400" dirty="0">
                <a:latin typeface="4 Text" panose="00000500000000000000" pitchFamily="2" charset="0"/>
              </a:rPr>
              <a:t>than  Disney Channel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=105), ITV2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=108), ITV Be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=73), Sky One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=90) and Sky Atlantic (</a:t>
            </a:r>
            <a:r>
              <a:rPr lang="en-GB" altLang="en-US" sz="1400" dirty="0" err="1">
                <a:latin typeface="4 Text" panose="00000500000000000000" pitchFamily="2" charset="0"/>
              </a:rPr>
              <a:t>i</a:t>
            </a:r>
            <a:r>
              <a:rPr lang="en-GB" altLang="en-US" sz="1400" dirty="0">
                <a:latin typeface="4 Text" panose="00000500000000000000" pitchFamily="2" charset="0"/>
              </a:rPr>
              <a:t>=46)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89762" y="4023147"/>
            <a:ext cx="4192413" cy="568101"/>
          </a:xfrm>
          <a:prstGeom prst="rect">
            <a:avLst/>
          </a:prstGeom>
          <a:solidFill>
            <a:srgbClr val="CCCCFF"/>
          </a:solidFill>
          <a:ln w="3810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/>
            <a:r>
              <a:rPr lang="en-GB" altLang="en-US" sz="1400" dirty="0">
                <a:latin typeface="4 Text" panose="00000500000000000000" pitchFamily="2" charset="0"/>
              </a:rPr>
              <a:t>E4 reaches </a:t>
            </a:r>
            <a:r>
              <a:rPr lang="en-GB" altLang="en-US" sz="1400" b="1" dirty="0">
                <a:latin typeface="4 Text" panose="00000500000000000000" pitchFamily="2" charset="0"/>
              </a:rPr>
              <a:t>42%</a:t>
            </a:r>
            <a:r>
              <a:rPr lang="en-GB" altLang="en-US" sz="1400" dirty="0">
                <a:latin typeface="4 Text" panose="00000500000000000000" pitchFamily="2" charset="0"/>
              </a:rPr>
              <a:t> of 16-34s a month (5.9m) and </a:t>
            </a:r>
            <a:r>
              <a:rPr lang="en-GB" altLang="en-US" sz="1400" b="1" dirty="0">
                <a:latin typeface="4 Text" panose="00000500000000000000" pitchFamily="2" charset="0"/>
              </a:rPr>
              <a:t>39% </a:t>
            </a:r>
            <a:r>
              <a:rPr lang="en-GB" altLang="en-US" sz="1400" dirty="0">
                <a:latin typeface="4 Text" panose="00000500000000000000" pitchFamily="2" charset="0"/>
              </a:rPr>
              <a:t>of ABC1 16-34s (3.1m) </a:t>
            </a:r>
            <a:endParaRPr lang="en-GB" altLang="en-US" sz="1400" b="1" dirty="0">
              <a:latin typeface="4 Text" panose="00000500000000000000" pitchFamily="2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5813" y="242741"/>
            <a:ext cx="3735415" cy="53935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40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E4 Highlights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-15814" y="4864510"/>
            <a:ext cx="7092280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GB" altLang="en-US" sz="1100" i="1" dirty="0">
                <a:solidFill>
                  <a:schemeClr val="bg1"/>
                </a:solidFill>
                <a:latin typeface="4 Text" panose="00000500000000000000" pitchFamily="2" charset="0"/>
              </a:rPr>
              <a:t>Sources: BARB/TechEdge Q1 2019 (peak share 1700-2300), *1+ reach, 3 mins continuous viewing</a:t>
            </a:r>
          </a:p>
        </p:txBody>
      </p:sp>
      <p:sp>
        <p:nvSpPr>
          <p:cNvPr id="4107" name="Rectangle 45"/>
          <p:cNvSpPr>
            <a:spLocks noChangeArrowheads="1"/>
          </p:cNvSpPr>
          <p:nvPr/>
        </p:nvSpPr>
        <p:spPr bwMode="auto">
          <a:xfrm>
            <a:off x="4977045" y="1750423"/>
            <a:ext cx="4166956" cy="1001347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r" eaLnBrk="1" hangingPunct="1"/>
            <a:r>
              <a:rPr lang="en-GB" altLang="en-US" sz="1400" dirty="0">
                <a:latin typeface="4 Text" panose="00000500000000000000" pitchFamily="2" charset="0"/>
              </a:rPr>
              <a:t>E4</a:t>
            </a:r>
            <a:r>
              <a:rPr lang="en-GB" altLang="en-US" sz="1400" b="1" dirty="0">
                <a:latin typeface="4 Text" panose="00000500000000000000" pitchFamily="2" charset="0"/>
              </a:rPr>
              <a:t> </a:t>
            </a:r>
            <a:r>
              <a:rPr lang="en-GB" altLang="en-US" sz="1400" dirty="0">
                <a:latin typeface="4 Text" panose="00000500000000000000" pitchFamily="2" charset="0"/>
              </a:rPr>
              <a:t>took an average peak share of </a:t>
            </a:r>
            <a:r>
              <a:rPr lang="en-GB" altLang="en-US" sz="1400" b="1" dirty="0">
                <a:latin typeface="4 Text" panose="00000500000000000000" pitchFamily="2" charset="0"/>
              </a:rPr>
              <a:t>5.3%</a:t>
            </a:r>
            <a:r>
              <a:rPr lang="en-GB" altLang="en-US" sz="1400" dirty="0">
                <a:latin typeface="4 Text" panose="00000500000000000000" pitchFamily="2" charset="0"/>
              </a:rPr>
              <a:t> for </a:t>
            </a:r>
            <a:r>
              <a:rPr lang="en-GB" altLang="en-US" sz="1400" dirty="0" err="1">
                <a:latin typeface="4 Text" panose="00000500000000000000" pitchFamily="2" charset="0"/>
              </a:rPr>
              <a:t>for</a:t>
            </a:r>
            <a:r>
              <a:rPr lang="en-GB" altLang="en-US" sz="1400" dirty="0">
                <a:latin typeface="4 Text" panose="00000500000000000000" pitchFamily="2" charset="0"/>
              </a:rPr>
              <a:t> 16-34s in </a:t>
            </a:r>
            <a:r>
              <a:rPr lang="en-GB" altLang="en-US" sz="1400" b="1" dirty="0">
                <a:latin typeface="4 Text" panose="00000500000000000000" pitchFamily="2" charset="0"/>
              </a:rPr>
              <a:t>Q1</a:t>
            </a:r>
            <a:r>
              <a:rPr lang="en-GB" altLang="en-US" sz="1400" dirty="0">
                <a:latin typeface="4 Text" panose="00000500000000000000" pitchFamily="2" charset="0"/>
              </a:rPr>
              <a:t>, higher than ITV2 at 4.9%</a:t>
            </a:r>
            <a:endParaRPr lang="en-GB" altLang="en-US" sz="1100" dirty="0">
              <a:latin typeface="4 Text" panose="00000500000000000000" pitchFamily="2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77044" y="3018126"/>
            <a:ext cx="4166958" cy="738664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r"/>
            <a:r>
              <a:rPr lang="en-GB" altLang="en-US" sz="1400" b="1" dirty="0">
                <a:solidFill>
                  <a:schemeClr val="bg1"/>
                </a:solidFill>
                <a:latin typeface="4 Text" panose="00000500000000000000" pitchFamily="2" charset="0"/>
              </a:rPr>
              <a:t>E4 </a:t>
            </a:r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has more than </a:t>
            </a:r>
            <a:r>
              <a:rPr lang="en-GB" altLang="en-US" sz="1400" b="1" dirty="0">
                <a:solidFill>
                  <a:schemeClr val="bg1"/>
                </a:solidFill>
                <a:latin typeface="4 Text" panose="00000500000000000000" pitchFamily="2" charset="0"/>
              </a:rPr>
              <a:t>5 times (2.8m) the amount </a:t>
            </a:r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of </a:t>
            </a:r>
            <a:r>
              <a:rPr lang="en-GB" altLang="en-US" sz="1400" b="1" dirty="0">
                <a:solidFill>
                  <a:schemeClr val="bg1"/>
                </a:solidFill>
                <a:latin typeface="4 Text" panose="00000500000000000000" pitchFamily="2" charset="0"/>
              </a:rPr>
              <a:t>likes on Facebook </a:t>
            </a:r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than ITV2 (471k) and 25 times more than </a:t>
            </a:r>
            <a:r>
              <a:rPr lang="en-GB" altLang="en-US" sz="1400" dirty="0" err="1">
                <a:solidFill>
                  <a:schemeClr val="bg1"/>
                </a:solidFill>
                <a:latin typeface="4 Text" panose="00000500000000000000" pitchFamily="2" charset="0"/>
              </a:rPr>
              <a:t>ITVBe</a:t>
            </a:r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 (100K)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" y="3138401"/>
            <a:ext cx="4763360" cy="664556"/>
          </a:xfrm>
          <a:prstGeom prst="rect">
            <a:avLst/>
          </a:prstGeom>
          <a:solidFill>
            <a:srgbClr val="9841FF"/>
          </a:solidFill>
          <a:ln w="3810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In peak time, E4 had an average weekly reach of </a:t>
            </a:r>
            <a:r>
              <a:rPr lang="en-GB" altLang="en-US" sz="1400" b="1" dirty="0">
                <a:solidFill>
                  <a:schemeClr val="bg1"/>
                </a:solidFill>
                <a:latin typeface="4 Text" panose="00000500000000000000" pitchFamily="2" charset="0"/>
              </a:rPr>
              <a:t> 19.3</a:t>
            </a:r>
            <a:r>
              <a:rPr lang="en-GB" altLang="en-US" sz="1400" dirty="0">
                <a:solidFill>
                  <a:schemeClr val="bg1"/>
                </a:solidFill>
                <a:latin typeface="4 Text" panose="00000500000000000000" pitchFamily="2" charset="0"/>
              </a:rPr>
              <a:t>% for 16-34s (2.8m)</a:t>
            </a:r>
            <a:endParaRPr lang="en-GB" altLang="en-US" sz="1400" b="1" dirty="0">
              <a:solidFill>
                <a:schemeClr val="bg1"/>
              </a:solidFill>
              <a:latin typeface="4 Text" panose="00000500000000000000" pitchFamily="2" charset="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-1" y="2259269"/>
            <a:ext cx="4763361" cy="675074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r>
              <a:rPr lang="en-GB" altLang="en-US" sz="1400" dirty="0">
                <a:latin typeface="4 Text" panose="00000500000000000000" pitchFamily="2" charset="0"/>
              </a:rPr>
              <a:t>E4 took a </a:t>
            </a:r>
            <a:r>
              <a:rPr lang="en-GB" altLang="en-US" sz="1400" b="1" dirty="0">
                <a:latin typeface="4 Text" panose="00000500000000000000" pitchFamily="2" charset="0"/>
              </a:rPr>
              <a:t>1.6% share of adults</a:t>
            </a:r>
          </a:p>
        </p:txBody>
      </p:sp>
      <p:pic>
        <p:nvPicPr>
          <p:cNvPr id="13" name="Picture 12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2580"/>
            <a:ext cx="9144000" cy="51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292100" y="1052512"/>
            <a:ext cx="8510588" cy="4001363"/>
          </a:xfrm>
          <a:prstGeom prst="roundRect">
            <a:avLst>
              <a:gd name="adj" fmla="val 11239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600" dirty="0">
              <a:solidFill>
                <a:srgbClr val="000000"/>
              </a:solidFill>
              <a:latin typeface="4 Text" panose="00000500000000000000" pitchFamily="2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82638" y="4806670"/>
            <a:ext cx="7064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50" i="1" dirty="0">
                <a:latin typeface="4 Text" panose="00000500000000000000" pitchFamily="2" charset="0"/>
              </a:rPr>
              <a:t>Source: BARB/TechEdge, Q1 2019, base: all adults, all time, size based on adult  avg. audience (000s)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10800000" flipV="1">
            <a:off x="2027239" y="4468920"/>
            <a:ext cx="5976937" cy="108347"/>
          </a:xfrm>
          <a:prstGeom prst="rtTriangle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 sz="2800">
              <a:latin typeface="4 Text" panose="00000500000000000000" pitchFamily="2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84313" y="4412158"/>
            <a:ext cx="792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4 Text" panose="00000500000000000000" pitchFamily="2" charset="0"/>
              </a:rPr>
              <a:t>older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912100" y="4378432"/>
            <a:ext cx="935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4 Text" panose="00000500000000000000" pitchFamily="2" charset="0"/>
              </a:rPr>
              <a:t>younger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10800000" flipH="1">
            <a:off x="1028701" y="1457597"/>
            <a:ext cx="144463" cy="2970609"/>
          </a:xfrm>
          <a:prstGeom prst="rtTriangle">
            <a:avLst/>
          </a:prstGeom>
          <a:solidFill>
            <a:srgbClr val="9841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 sz="2800">
              <a:latin typeface="4 Text" panose="00000500000000000000" pitchFamily="2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1000" y="4412070"/>
            <a:ext cx="1296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4 Text" panose="00000500000000000000" pitchFamily="2" charset="0"/>
              </a:rPr>
              <a:t>downmarket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1171710"/>
            <a:ext cx="1296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4 Text" panose="00000500000000000000" pitchFamily="2" charset="0"/>
              </a:rPr>
              <a:t>upmarket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15126" y="1340987"/>
            <a:ext cx="2087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>
                <a:latin typeface="4 Text" panose="00000500000000000000" pitchFamily="2" charset="0"/>
              </a:rPr>
              <a:t>16+ audience profile (%):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341814" y="4580839"/>
            <a:ext cx="93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4 Text" panose="00000500000000000000" pitchFamily="2" charset="0"/>
              </a:rPr>
              <a:t>%16-34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4314" y="2813447"/>
            <a:ext cx="93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4 Text" panose="00000500000000000000" pitchFamily="2" charset="0"/>
              </a:rPr>
              <a:t>%ABC1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11027"/>
            <a:ext cx="6011863" cy="54054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E4 is young and upmarket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33921423"/>
              </p:ext>
            </p:extLst>
          </p:nvPr>
        </p:nvGraphicFramePr>
        <p:xfrm>
          <a:off x="1476375" y="1370410"/>
          <a:ext cx="6903244" cy="315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0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2"/>
          <a:stretch/>
        </p:blipFill>
        <p:spPr bwMode="auto">
          <a:xfrm>
            <a:off x="296" y="-1024"/>
            <a:ext cx="9143703" cy="51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06515" y="1390369"/>
            <a:ext cx="8776534" cy="3476906"/>
          </a:xfrm>
          <a:prstGeom prst="roundRect">
            <a:avLst>
              <a:gd name="adj" fmla="val 11239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4 Text" panose="000005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19692963"/>
              </p:ext>
            </p:extLst>
          </p:nvPr>
        </p:nvGraphicFramePr>
        <p:xfrm>
          <a:off x="431540" y="1390369"/>
          <a:ext cx="8473042" cy="343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9125" y="4603290"/>
            <a:ext cx="7778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50" i="1" dirty="0">
                <a:latin typeface="4 Text" panose="00000500000000000000" pitchFamily="2" charset="0"/>
              </a:rPr>
              <a:t>Source: BARB/TechEdge,  Q1 2019, reach condition = minimum 3 consecutive mins viewing. ITV includes Breakfast + HD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7" y="412216"/>
            <a:ext cx="6011863" cy="53935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E4 has strong 16-34 reach</a:t>
            </a:r>
          </a:p>
        </p:txBody>
      </p:sp>
      <p:sp>
        <p:nvSpPr>
          <p:cNvPr id="7176" name="Rounded Rectangle 2"/>
          <p:cNvSpPr>
            <a:spLocks noChangeArrowheads="1"/>
          </p:cNvSpPr>
          <p:nvPr/>
        </p:nvSpPr>
        <p:spPr bwMode="auto">
          <a:xfrm>
            <a:off x="2828396" y="2298666"/>
            <a:ext cx="630070" cy="222799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84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>
              <a:latin typeface="4 Text" panose="00000500000000000000" pitchFamily="2" charset="0"/>
            </a:endParaRPr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061610" y="1592891"/>
            <a:ext cx="7020780" cy="3037838"/>
          </a:xfrm>
          <a:prstGeom prst="roundRect">
            <a:avLst>
              <a:gd name="adj" fmla="val 6895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4 Text" panose="00000500000000000000" pitchFamily="2" charset="0"/>
            </a:endParaRPr>
          </a:p>
        </p:txBody>
      </p:sp>
      <p:sp>
        <p:nvSpPr>
          <p:cNvPr id="8199" name="AutoShape 15"/>
          <p:cNvSpPr>
            <a:spLocks noChangeArrowheads="1"/>
          </p:cNvSpPr>
          <p:nvPr/>
        </p:nvSpPr>
        <p:spPr bwMode="auto">
          <a:xfrm>
            <a:off x="1552835" y="1769699"/>
            <a:ext cx="1800225" cy="27027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r>
              <a:rPr lang="en-GB" altLang="en-US" sz="1400" i="1" u="sng" dirty="0">
                <a:latin typeface="4 Text" panose="00000500000000000000" pitchFamily="2" charset="0"/>
              </a:rPr>
              <a:t>By month vs. E4 (000s)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0" y="276495"/>
            <a:ext cx="6686550" cy="646331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FFFFFF"/>
                </a:solidFill>
                <a:latin typeface="4 Headline" panose="00000600000000000000" pitchFamily="2" charset="0"/>
              </a:rPr>
              <a:t>E4 reaches more 16-34s than 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1" y="838277"/>
            <a:ext cx="4264025" cy="646331"/>
          </a:xfrm>
          <a:prstGeom prst="rect">
            <a:avLst/>
          </a:prstGeom>
          <a:solidFill>
            <a:srgbClr val="9841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FFFFFF"/>
                </a:solidFill>
                <a:latin typeface="4 Headline" panose="00000600000000000000" pitchFamily="2" charset="0"/>
              </a:rPr>
              <a:t>competing media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073155"/>
              </p:ext>
            </p:extLst>
          </p:nvPr>
        </p:nvGraphicFramePr>
        <p:xfrm>
          <a:off x="1065366" y="1862922"/>
          <a:ext cx="6885582" cy="273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" y="4723952"/>
            <a:ext cx="9144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 i="1" dirty="0">
                <a:solidFill>
                  <a:schemeClr val="bg1"/>
                </a:solidFill>
                <a:latin typeface="4 Text" panose="00000500000000000000" pitchFamily="2" charset="0"/>
              </a:rPr>
              <a:t>Source: *BARB/TechEdge,  Q1 2019 Average  Monthly reach 16-34s. minimum  3 mins consecutive viewing.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900" i="1" dirty="0">
                <a:solidFill>
                  <a:schemeClr val="bg1"/>
                </a:solidFill>
                <a:latin typeface="4 Text" panose="00000500000000000000" pitchFamily="2" charset="0"/>
              </a:rPr>
              <a:t> *TJD18T GB TGI 2019 Q1 (Oct 2017 - Sept 2018), 16-34s. AIR of magazines. Base = All Adults. </a:t>
            </a:r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 result for contai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7559" y="-4252"/>
            <a:ext cx="9151559" cy="514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7559" y="412216"/>
            <a:ext cx="4122738" cy="53935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Audience Insight</a:t>
            </a:r>
          </a:p>
        </p:txBody>
      </p:sp>
      <p:pic>
        <p:nvPicPr>
          <p:cNvPr id="7" name="Picture 6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6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96AAD-C49E-44D4-97AC-3C62E741B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>
          <a:xfrm>
            <a:off x="0" y="0"/>
            <a:ext cx="9155112" cy="5143500"/>
          </a:xfrm>
          <a:prstGeom prst="rect">
            <a:avLst/>
          </a:prstGeom>
        </p:spPr>
      </p:pic>
      <p:sp>
        <p:nvSpPr>
          <p:cNvPr id="9219" name="AutoShape 43"/>
          <p:cNvSpPr>
            <a:spLocks noChangeArrowheads="1"/>
          </p:cNvSpPr>
          <p:nvPr/>
        </p:nvSpPr>
        <p:spPr bwMode="auto">
          <a:xfrm>
            <a:off x="200648" y="1252740"/>
            <a:ext cx="8595955" cy="3683591"/>
          </a:xfrm>
          <a:prstGeom prst="roundRect">
            <a:avLst>
              <a:gd name="adj" fmla="val 7435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endParaRPr lang="en-US" altLang="en-US" sz="2000">
              <a:solidFill>
                <a:srgbClr val="3D82CE"/>
              </a:solidFill>
              <a:latin typeface="4 Text" panose="00000500000000000000" pitchFamily="2" charset="0"/>
              <a:ea typeface="ＭＳ Ｐゴシック" pitchFamily="34" charset="-128"/>
            </a:endParaRPr>
          </a:p>
        </p:txBody>
      </p:sp>
      <p:graphicFrame>
        <p:nvGraphicFramePr>
          <p:cNvPr id="9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17069"/>
              </p:ext>
            </p:extLst>
          </p:nvPr>
        </p:nvGraphicFramePr>
        <p:xfrm>
          <a:off x="460375" y="1350429"/>
          <a:ext cx="8137152" cy="3285224"/>
        </p:xfrm>
        <a:graphic>
          <a:graphicData uri="http://schemas.openxmlformats.org/drawingml/2006/table">
            <a:tbl>
              <a:tblPr/>
              <a:tblGrid>
                <a:gridCol w="62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8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Programme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Average 000s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BROOKLYN NINE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NINE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4 Text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THE BIG BANG THEORY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HOLLYOAKS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CELEBS GO DATING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YOUNG SHELDON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SHIPWRECKED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THE GOLDBERGS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DEAD PIXELS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CELEBRITY COACH TRIP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0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10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MADE IN CHELSEA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51" name="Rectangle 2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73052" y="4686985"/>
            <a:ext cx="80693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900" i="1" dirty="0">
                <a:latin typeface="4 Text" panose="00000500000000000000" pitchFamily="2" charset="0"/>
              </a:rPr>
              <a:t>Source: BARB/TechEdge, Q1 2019, highest occurrence.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111" y="684610"/>
            <a:ext cx="3322972" cy="50363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for 16-34s on E4</a:t>
            </a:r>
          </a:p>
        </p:txBody>
      </p:sp>
      <p:sp>
        <p:nvSpPr>
          <p:cNvPr id="3" name="AutoShape 2" descr="data:image/jpeg;base64,/9j/4AAQSkZJRgABAQAAAQABAAD/2wCEAAkGBxMTEhUSExMVFhUXGBobGBgXGBcXGhgZHR4aGBoYGBcYHSggHRslHRgaITEhJSkrLi4uGB8zODMtNygtLisBCgoKDg0OGxAQGzImICYtLS8tLS0vLS0tLS0tLS0tLS0tLS0tLS0tLS0tLS0tLy0tLS0tLS0tLS0tLS0tLS0tLf/AABEIAKgBLAMBIgACEQEDEQH/xAAbAAADAAMBAQAAAAAAAAAAAAAEBQYCAwcAAf/EAEIQAAECAwUFBgMHAwIFBQAAAAECEQADIQQFEjFBBiJRYXETgZGhscEy4fAjQlJicoLRFJLxB6IVQ1Oy0hYkMzST/8QAGQEAAwEBAQAAAAAAAAAAAAAAAgMEAQAF/8QAJxEAAgICAgICAwACAwAAAAAAAAECEQMhEjEiQQQTUWFxMtEjweH/2gAMAwEAAhEDEQA/AFEzZTGE4prMX3Et5kwwk3PKQ2OaWHEoSPSIBVtmKzmLPVSj7xrSa1jzHjftno/b+jps+2WNsK5kojhiCvSNaNoLDLGFLEZMlB66jnHOlKYE8I2Jcs2sD9SO+1nQRtvZ0hkSlnoEpHrGibt+fuSB+5f8CISQolIOXGM5tlWtO4oBQORLP00jvriuzucmVc/bu0nISk9xPqYCnbWWtX/OI/SEj2hTbLsWMEtdcdCUuWLAvlViQ7c422q7DIQlKyFKJLHikAVHJy3cY7wNfKjKffE9VFT5hf8AOr0BgKdO1JJ5nnDm6Nn/AOpAKVhJCmrzYCC5FxoMyZZ5jDeDEagPkeD+kY5xRihJk0oco1oOIPDK+rIZU1KUhS00oMy1C3g/fBt4XdLlSUrwKSpQxdmps9AQCSA2kFyWv2ZxexKLOsDEU046EdYr9khkrmIFVZLPMlEhpbh8SjulQDUc8e+C9lkEIHrx5wMpXEOMaZZFMJ9sJOKxT+SMX9pCvaHoEC3rIxyZqPxIUPEGAi6Yx7VHMrg+ID8QbyiqukUUIjtn1b0s8Wi3upUlKiJk0J1ITvECubZe0Pn+BOPo22NDLXzY+Te0a7GkC0TEl95ApzDh4XXvtJKlL+yQpST99SwAWfJIS/nGy4L6RPtDpdJCWIOtXoYTOLqyiMl0FSbUpGAEfeSD3loo7bLdII0PqCIUzJW7M4sSOorDsKCpaVaEA+hhfoJmmyF0S66e38wQNYFmrwS92uEmnjR4xuu2GajGQz6Z8dY4wNu4VV+r2EINp5GIgD8XqIf2NYBV3fx7QvviWSsNxBg0wWjbY7IUTJmBIZSUE9QCkk+Aiet20aJKzZMKpmJ3UG3cXJ8u+LG85qkyRLkgGdMACXdkkj41flSK/wCYU3dsRIs8s4h2sw1WtWaicywyhqr2Cot9C6bexGEq3sJoQ/nSPtl2hSud2RDFVQdMvry4wl2vu1JH2JSFJLMD5FomrBa1Cc5ASuWKA5qIOLFTiwjowvZk24ujrMjMxmsQnuG+5U9sKhiIyqD5w5VGHCLa6Tjsqxyjnty2UhYpVjHTL+/+uss7Jdu6OcTb3XKKcISxAOJuOjwcW6pC5pXYkslnWm0KKnCnII942zkfaPFBPQFqK0kEKS5I0VGuXIfCsj7ogZZt7GQxa0KVHlBdiUAk9f4gq2J3Yn505iRGwfI2ceJmuzKTLEx0kE6GtONI3S7PhlpXidyaNk3EwXKsxXZ1hsik+IIjOwySqQaZEHuNDBuWidRNtx2NM2ZgW4Soe4yhrbrsTJnIYEy8Yzo6VbpD9fWBLqs0yWUTWeWHFPAjqIp7fLlzZYIUytMRHXLiC2UIyS8hsI+It2guyWZYMmXhJow1IcinHMd8LNniELUmaGLUBS5etAGd29IqUWtCpQLMc911Mxcnxg+3XYohM6UHWBUAgFSTVgTkfnC+fjxYzj5ckIL1sqz2M9MsshQAABSrCaMQdX8oLvK6FT0y8aQjvBUj8tBV3fOkEKVNnIMvswkPkqXNKn/UogZ/eBjOyWS1qSAvFLy3EGUEU4KAK28zC1y1+g3W/wBgl3XX/TKICiUqAIJ0Iz9oIn2PCtClkEmhKTl+odfWKK12VK04S4OhGhia2gssuVLBUormk4JYBw4ln4QQD8KWxd0dUpM7SQNe9qs0oKVNWlxUChUVUYIGbwhk7V2FRAWu0B8yWUOhaoPjFdcuwUkJxzx2s01UpT56sIB2h2GsywcKSg6FMPh9SVSv+mSx5HuNfwzsd1SpiUlMuTMQwKauQM2SsUI5Q4s134Qcnd6BhXQchHL7vts67JisCu0lE76VOz5Yg2R9fBnP/rS0zFMky0j8qX81EwUsD7TtC/sS01s6QgUjIiArnnKVJQpRdRFTxPdBsKDOUyLKJUtS1FSftVSwQAcjUcSagUhzdWys20JBqhAJZySojieEC3haTJnzwQ6BMUwOilh3HB8UdEl3pJs0lJmLZOEaEvzpzhzk7MxwTW/RNW3YqSlDDE41d/IxF3vdQlLBBKS9Cmn+DHSNob2WZAVISCVlkqIoKO54ZRA26y2ha1S52FeEE40KUoCvE0fWkdC+7Cyxj0lsqNmLaZ0rESSwIUSGqKeMPbpU8hI1AKT+1x7Qg2Cw/wBJOSr40KU/N2IMHXBavs1IY4lFweD0PpATil0cnpWN5x3C0abtQEoagGJXLMv7xnM+EjpSBZMh5hd8gfWFo1h8kso9PePW8sVcSkt5P5PCe/71/pgFYcTkpIdmo7+UH3hMfCrQgHxrBtaBvZ9uu9UBU1alOUBIYVLFz54f9sZTL8Ta7PMMhTMGNah+afYwrmXFL7Qgg9lPQUrY1CqFOenxDvihXZyiUUyUpUs54mSC+ZLBn1ZoKNVQ6KvZM2LZBKezmqmrVhG8nEcLuTupoAKjjlEttTJHbFSUgECmnc8WN0WpUpKpEyaJq8RbACUoAzBWaPyiY2lAClKOQBJg1J8jJwSgKLjXhnJDtvJIPA0151jqzxxyRaE9orAXD0zrliw/uciOobO2/tpIUS5FD3axslslizdeaHkrH5THJ5S0TEpljGVskgBLgkZ10jr9oTuKHIxyybb1gkAJDOAwrQxsQcnY2kJV2YCkBKjwbKNRmjFhbpBVlRMXgwpUpQSNHrzgkbNTirEWGrEikSNNyZZGoxSEq0uawitNjGI1EWNu2ftDunCRyIeEc67JiSypan6EwyDcQZ1IZWS4LW2EBKAzKdlYvOncINsex8xIKe3YEknC4NX3Qc2ryhRbtsrSFKTuJYkUS5oW1JgC0bRWlQrOW3Jk/wDaBDeE2S84I6Vd12okyeyO8NSo/wAmBOxscp8UxNfxLSfDWOaKtal1UpSuqifUxilUZ9Nds37fwjpCb7u+U+DDXPAgl/JownbeSh8EtaurJHvHPiDGQlxv1RM+yRXT9vpv3JSB+olXo0L5+2VrV98JH5Uj3eELj4SI8V4dKGneS0MWOP4AeSX5DZ98WhfxTph/cR5CN2yUrtrwkJc7oWo8yAKVgNCGJSRWLH/T66UDDam3wZiDU5PWjszBLUepgZtRixmGLnNDO3bRTu2MmSJ4DsZnZoMoEM4ALLOYq+uUY7aX6bMgIASqaoAgEKI50BfuisnyUHewYiKtRyW9Y57tzbcNplTOzWhaAC5Yg8UhQJDhzk+sIVNq0Wu1FtMj59pNolzSrCDhJOEKS1HqlRJy1eBbDZlpRKms6SEueGlf5ihvdEmYFqlAjGk4iS+YgSz2GYqVLlysRcEYSKU/xximM1VEWXG07Z0m5D9kBwhiIS7MzsUlJ4gGHCTEr7HLoU2rZRNpM8qXhxlJSQHZSUs54u+XKMJ+zipqJcubgJlDCpKsRQujJWGILgZc3gube3ZT0ylEBMxO6TQYwWYnmG7xzjK23iUgKLAa9Mj5QVv0Mgo+zC9CizWZMreUrNIQlyVVUWCaAM/CFE23drZirCpKqghQYnn0igtM1akYZamKvvBnbgCQQH4kFolb0sXYkqXMxLV93GtYD5l1nPoBHJpj2qQnua8+wnqBIaakUOrUccx7xW7OyKJWBRz3V+ccpv8AtJM4EUCcIHeSSfIeEdG2EvgFHZqNTpzy/iGZI1FMijO5NFDaVaPr6PHyy1WA4yNeDM0Y2pDqPX1ic22lLFlUqWVBSFA7prmxy5GEwVug5OlZs24oJaM3UT4D5w0C1djLSQKIHWkc82XM60KAWta2JYqctlxyyjrEmxOkZuKDhDpxrQuLvYtvdZQhCnyI5Zj/ABBqrcnelqLfCM2fEkLYEF8n8DCm+1ErTLGSa9W15B2HONSrUEz5WIq3QoitAABp0BbpziblRVFtB9stMiWgiUAVkM7uAOA4DkIi7yUVE4qv9NF1bLolTXUgYTq2XF2hBemzkxLEF3h0fyZktkDs7Z3UxcpBIPENke6lY6LsjIKFzhpunkXeo6iFez1xqkqVNKQanEC9El98NwOfTxKt6ZyMC5W7hWZa8JcKS+JJZuBp1EG5cpEyjxiVixQ98RV07L9pMXNnOJeNWFORXU15J9YubLYyqW7l24x8tKUoADkmudOkHxaAtMGKky0sGSkd0AG+pNWU7cIl73t00zSiY+dGBZoBsjonYfurFOohcrS0Nhxk9lsi95R+83WkFBQNRWIq2Ad0LjbJiKJWoDgCYXHLfYcsdA973d/7uelqBRV3Grvp8UaLRZezwMXDmvgW8IpL+SUW53CRNlYSTzdJ9BGF62NDKT2qHGA4UkKJwggkNx4RQp6RI47Yst91hMsrQktixcmPtlAtgsfaOXitWpBlJQe0XuseySVADMFyGdoBsNhVISiYJfaS1CuYIJrr4QMp6/YSjsn7DKxLSkgtianhBl43fgTiAOYz50/iLKVL3UT0WZSEg71MXaOoA4QGqEFRNa4TG3+nXOmyVkSuxcjCnN0hnWlRJD5+MA5u7NUVVCC5LtSVypqkBQw4VhnPxJL/ANoI743SbgC506TRIKcSXYFklxhJ1BT/ALoq7bYlIUZkogj8DgV4wAu7Z61JmLXLQtIITgSTmclPnp4Rn2BcBVbNlzMWghacWHez45d3vBFzWwWS0IsRYicorxZYThYJbnhFX1h5ZbP2ajMXMUtRFSpgB0AyjlG2N7LVOmLDglTAg/CAzN4DwgoReR8Wbf1+SO0WuWpacKVqT+kgPyxZjujnu01kmoVWa9ciorB7iBFIFTjIlzZa8SVy0KbUOkGh74mrVvKdTlXPSEQk1ovlLxpexHeNoTKlFSsqBgzl6Mx5PDbZWzTLTIZNoMtKZinQkOpJcsytAzZRL7a5I4OfSFdhtMwJCErUAQHCVEaqzbrFsMd4+Xs8zJP/AJOL6O4XfZ0SkplpU5AapDltWg5Bjm3+nbCaTxBrFVfW0aJFAHV1ieUGpUOg7Vmva5IxSVYQpsQwnV8JH+4CI2/rxmKaWhagWqxp0D6R8vPaJc9WoGgLU4M1XhWLSCoYndw38wag07BlJdFNszLmGz4U2haZiCaO4wmqaHTRxwjRagtJJmHEeJq8A2S1ETStLlOrcOUZWqcZisIOtHjKd2MUlxSRM2ybimmj18DpDKUZkoJwuCXqHcHUUygyZc0qSe0WslRYoTw4lX7qd0Z3mhaAMQZSkpUWzYk4SefsYa8idJE/Fq2w+4dsyl5c3ES7b6qv31iitd4omy1MCx9ecQUuyYpiVkiqQ7dSAeFQ2sXFksqRLGhyPDkYycI9obFutjXZywijAdRrFhOlkS/D6MI9kljBUhxnD+8Jo7NQ5GN4+Iu/ImJtnxLSrirEriRXC5/SMTcWGkLbZZWmLWX+IdyU/EBw3TFDZUp3U6nF4JYe4jbKs4UN4bqnfop84kUbKXKgS652FWFwUTAFIVzAAI8GIHzhxPSFMWqB3d8TV6zlWdH2YxFJ+zGTuCG1yrGUm9ps1TJG4SkpPEamgqCW4Gph0bqkgXkSCbZJWJpWCyUpbvz8PrWFM1QOVZc0ZfhUP8DwAiotUp0EnNQY/XjEqmSUDCRuhW6f0kIPnhML6Zz2igu20KMt9RTPXWkZ2tWMAUHXTRoAkT2UFAUo/TIju949eywUkgs3QkeLUcs/yh8ZtoVKNMltqZZBLFinPP0MTK55xyi7kK9S0V1rlpNSQqjd2X8RH3xZuzmUoAQRXTOMqzo92OF/COkKLSreMbJ97IQkAu45R8TZsQCnzD+MTwxtdooyTRZbRXUqcZakNiQTn3QHaLmmzCHlSpZS28hTBVGcpwk89NYY7Q29ciQqagAkEZuzEtp1iDtO2NrUpgsJGuFI9S8PxxlJaJpuKezpFyLtlns/9P8A1KChiH7IFQBowUTw4iN39dJlIwKXLAZt4p9I45a72nzDvTZhCTvbx9BGBSXg3hb7YCyKPSOpr2sscoYUzXALgJClAE6jQQstX+oklJwolLUTxZI8njmSlELKtGr4tG2fIJVi0DF+R/xDF8ePsF5pei4n7fTz8EuWjq6v4hErbO1TZhQZpTwwsn0DwFIRiApUiEs44VFQO8FmnT6IhmPFB3oXPJL8jK3XhNM1AWtSgTUKJOra9IZ2a7JtqnKCfhZ1E5ACte4ZcoL2b2XmW+fiQyJIQMUw1qSVYUDVeXQVOgPY7quCzyZQkoAAeqsyVfiJhGbPGDSXY/DjbTb6Arvs4kWeVJdwhCUAnXCAH8onNpUJcEBjrFVabOQyCSQ9FZ4tfVywFBCS/LqxMQYjqnbPS040iAvuWlSa184Fs10yXUElYwKI68HB5eYMWw2UlsFzJhGoYPUVFARTvgaXs6US0qcuupdOp4h6Q95Khpkjx+exLdk1NkUpdV9Go+sK73thWoqBLHU5/JopLTYWSpJGYI+cTKUOGb/MbCftnONKkDSlMouWSM/KA54JBL5OfOvrG6eWQ2qi3vGMxQbFoSfA6dde6KUvYiQVdy2O8TVeQ7g3d84a2uWSApI+F8tGbThCCQQ4SHYHPzJ8Wh/LtmFI0UCCeYNCfWAnE2L0Gmz4wiZNJYgqRqVFKwGPCgPlDC1ykzFhLAupLn8tQA/Fz6CEFlty3RLd2LVJokuVNoNPEwcbcRMWogM29ocSSE5ij5F+kTuOx0ZDT+gQgGjlJw5VIzSPIjvSdY2yJCykKxs4Zhk+h8/MiNCbUFEKd8bS1/qzQrvy/sgwLZGLx5Gj/wA/uPGC2NdUGbIz2WtKsx7NU+vdFbaUgp3i48uIYRziyXhhntqQHPSgPUiOhWCa6Rq+QPHh3CsbOXonjHdg13kCYsH7uXJwH8xDGRaMIwkUrRsjq3rGuXIEtiRpU+sZ2xbMQGIryI4/XGExtbGSpkzfEwKmBI+6la6akEexPnCez3pKky0qmKYY1BIYkmpNByfplG+3zTLVjoWKaODulSQocsg2lesK9qB2KHQjEntAtP5SQR5kg0y7opxInyM6DJtBmSQpDgEUCgx5xPWgLClJJfCsnuWGUPRQh1stajMkJUocAD+ICmJtH4OYA2gdE1M1BFVALDO6QDSFZI7GxegW7p2JkuxZw+vEe0C36lSUkhz8qe8GkoCgQGDunUA6g8Pf1HvacFSVZYhw8s+UAmE+hSVPLBc51D68WhTtBLeXiIqCKilO/wBIPC6P5RjbrCqdK7NPxEhnLdxMPQoh7xLmHNzWtPZJCjVNP49Yf3JslNTMWqd2eFSMIGJ886NG+TsNZwN5cxR4ghI6NBNqqMpjbaCTjs05P5FEdRX2jltilBWIHX/NI7AtLgjiG8aRymwWYhak6pLeDj2gML8WdlW0aEIAnHXEB30j7O+NQ6ekEy7ETOR+YHxH15Q0slyGZOSkj4nz4isNcktiuLaEK0pfCRRs+DxtkLBU6VBSAMkirAZdaRSXpdK7MS6BhWlicIU2jAq+F+NNYCl2O0zClaZTkUUEHESDk5YPlHKaZ3Ghdd8kzCCxBUHANOffSCLm2MVa561KJTKSrfIFSfwp6hi+jxX7J3LOTNVMtASA26AAGc5AA8op5MwICsIABJhOT5DhqJT8f4yyO5egi6JiJOGQABLFEhmCeDNpDoUNGY+vKJEkqU7xXWUOEuCxSCT1iH3132/f/pbkSWwe2qSo4W4OND84U2myFAcHCFZYt48Sp8wS+ZfjnDNacE0kjdIfoRl6iAbwUqZMCRQDI6AcG+soXHnO60FFLX8ARJIPaLZS2ASnMJLJCimgOIqCjyxNDCZJ+zcs/A/XOPq5Alp0UpwSrh01gftSuhLhu8846U1Gbjts7hatdCC3WIgd3Vn18Yi7bKwzVDQ1Hf8AN46bPIwmWa0NWybi3R453fh3pZyooHuIinFBLa9icmyZvUYVngxPiGhYZhbkz9GdvSHN/SiQgjofUQlmUoMmj1MLuKPPyqpDGzEYVvVRISOTkCDLKFKUATUCh4/QfvEL0S3KW+9Q+FDDq7wCEkaH1Yt7xklVmwVsYWO43LlfQAadT/EDW6WUzCh/ibPXL2SDFPYkNXjCm+LP9olbZN5RDCbc6ZXPGlHRnZZWELTwCSOZDmg44VBv0wwslr7R2oFJJH6g79QfcQA+JRUn8fmAAn/tT/cYKstlwYcJYKPgd1h3e5h8gExRYw1oUD8QIHcI6bcdqTmTUAAdOXhHPLJKx2pShyHhFpdzIUAauKHgRllxhGRu0zILssXCm5QFPNFBqpoO/wChA8q1UJ8IKK3BOvLlG3yR1cTm+0ViWozFAkDCUliCXJSyjqGCSAWOcYXlZ5k2yqQqsw4QkB2G8kDmWGZPAlhBG1FqUJpSEtzCq9CA3vGm7JpAbPkcv8xRiutk+Tsq9lpRlyuyBcISkYumrcY0Xuk0bLF7c+6C7iDpUa19o032iiTzp3/KF5I7sZB6oDnrZFKEeHCEN6WhglLupZcjQDn1hla1YBmzOK8Ym5wK5oIALZsSR1d4FRTZspB6ZTh+Vfrxgi7i1C9PSNshDBq5DMNwdvSNUv4oKILM7ZtjZpZIJUSMxhML5+21d2U45qhfeN3BSyrCKwF/Qj8MFoFuR0lJhBaNnFY1zZUwJUovhIOE1xVbOsPUmJDbLaKdZ5mBBCUlAUDhBLuRmf4hMIyk6Q2bSVsZWTZcuFTZtR8IlpZlcXOfSDrPZbNZpnbLm/aV3pixrmwjlAv61TVALnzFO9MWEZPkloULWSSolyYrXxZP/Jkz+Ql0juFr2ysooZmP9KXHiaQntf8AqAAkmVIKkjVSgAOoS8c9mSiEgpLmnzBjyL1SEFIScSgUqBqC9PeMXx1/QnnZVDbi0zgMKkyn/Cl2OWani+Mxkxw6aVyshukvUag0I509Y7KZuJCSMiAfGJfm41HjXWy34E75X3r/ALNFrvHACYsNlbf2lmlKOZB7mUR6ARzy9YtNi5QNjlYPu4geqVEHxLxI+XHx7KclPTH15IKkOKvSle+E06YX6asz0rD6UwSXicts5QJIFAfkacIBQkqySf8AUdikkqZsnTSpqvT6flGkqKU4vCAZVoU5c6VfIH6fKMbRNKquXpmwy4RsJKSbQTnWgefaVYszXOun0IldopTMeC/UE+0UdrUxAfmYnNqZrdknVRKvCnvDcCrxTsVlehTbJeKX0Py94n5snMcSPCH8w/ZqAzwlurPC63yt9aRXCW8KH08o9DDKkR5FZ6zWY0Iy4cw1frjDC7nTMSnizd2fsYEk4t3UsR6kfXKDLOnEQsfi8Ofd/EHJ2gI9lvKlbojTb7KZiCkZsa9zQystUA8o32WVmOMeZdOz0lG1RDSlK+0RrulPVKiDn+yG6rUAjEcsx1NQa9IGvFBTNVTeStTc0lLt41gLaJEwyApFAzty19/OL9SoiaasabKy8Sio/eJ9YvZFhB1NGyjmGzF5FITrx48I6rdM7EhzR2/j66wuUd7Mi9GFusZA3S/vTX61jwtAQltdcs8/5hgqWzfhHlGFrsoUjR+PSAUGjXKznW06AqcK1z4EPqPCN8iUQKsocde+Nl/WZYmBeF2pk/0OUa5s9kukoB0Y+RAimDSWyeS2UGy8qi1VIoByGsaL+tiRR3YZcxBt0JUmQhDbyg6jkz1y4tGS7kBqfPWAm70HFUQs+VMnEE7qcm9PWHmz10s6VM/FtIaCxB8Pw8CPIQ3kWcID1jonNUIL1sAljdqOD5fRAhITUnm7fXWKG97WKxNpO919I50jDXOgJbPDGajjAUxIeMNKlBiI/wBTbO4lr/KoeDKHvFqgxO7fyMVlcZpV6gp9xA4XU0bkVwZy2zLwrSToRGE0MVAZOY+pluKRsAGZNTpHqEFDyzspFR9137oB2jUgz8UpSVAhJJTli19Ir9jbiVOs4WGaorqA4hBbtk7RJmkCQqahzhZ2721ETwlHm99DZRlxWhVeNuxpQgJYAAvqc8/GOqbNWjtLHJVrgAPVO6fMRIWXYG1KCZgKZam+FX3eQZ8os7huldmkiUtYWqqiQ+pJ1ib5koOC4v2W/AUlkd+0LL5hjsLtGmSmZJWT8a1JDGoJfMCm8+dN6A76RGqxWxD2cFJxIxJUp2BQokgU4FvOI49aLMlctl9KvAqTiTV9YV262sSSS/DSog2z2AUVLKkk5kKcHuVSCP8AhqRvKQlRNN8H0JMJxwWJVBDJpdMQSjMm7suW/NIYd6zG+bYJSBinTgFNRCDiI6nSD7yWo0ejZAMPAQkUkCrV9IxZo8qaF8H2aJxB+FJA41r1JiS2ncrRN0co9/8Ay8IrbQuj5iJS9JyVyFJJGNKwW1zIpxoqKsKSlpE+RtoXSJrwtsaSmaUHQtDCySSawNak4Z7jUpfwEUw9oW/TNk4FKmGb+UM7kQoryoqrc9fKPgs4XWG10SAlQJpAvL4hxxeRWWdDIEFWPOBU2uWEgdoj+4R8Rb0JL59IgZekj183TjUlQzd35wrvCTgkqcOAC45H5174Z2raEsyUBxqok+QaOd7YX9NWtCTQAOWJAU5IqnIM0U4OUnxEfIlGKs03dMwK/Ll3O8dV2btVQk5j3jn+zN3JtEorB1Yg6HOKK750ySoOkmoBOfCvlDXLy2TfW+No6Mqa45xiFv0eFtltgUKH6+jBiFB3+tYYxVA972EL3QB9aCFEyxBIwMlTZPoevtB943jhQVA1A0Ifu55iEt125cxyQcAG7iDEGrknhoHqYXPY7HBX5Dez2ls2I4DyaGqJoVUVjn95XhgB3ip2wtUk8gIdXPblIRimjCwALl6nOurGMiqNyRT6HqGC1CA7ztpS3Lp9GNM21pJxBQL5Vr/iA7wWFUGY1Gp/jWCTaEtCm3znatQPr0gWWPlBku6Z05QwoYcVFhzq2vL5w7VsTazkEKb8KxTxaNVy6QLaXZLTDAymiitGyVrTnJPcqWfRUBK2ftP/AEV+APvG0zLQegxqvCyCbLVLORbyIPtGxEbWpCBpE2r/AE7ClPLnYUnMYSfCoh2rZSxiWhExIOAfEThJ6tCybec5WayOQp6Rod8y/WsPcpvtiUoLpFXIvOzyECXL+EZJQCfMwPO2l/BL71H2ET4EeMDwQXJjCffk5X3sP6Q3nB2z08rCwpRUXBqXzHyifJhhs9acM0p/EPMV9HgMsfBjfjzrIrN9/JLEtE+Vsx6RdzZaFguInbbcoCwpBoM0+jd+kIxTSeyv5GOUl4lxcwPZpOQIDd4+vGHCgcNQD9PwjK75ATKSBVgPBo2vwhPBY9nSychTbpThsI8yfFgIn7xQUgkluAyiqWUnU/4ibvzeLDTp4wT48bh2wt9CFc5+PSI68bIVWiWgZl/4eLxNmSneUXbIDjG+5dn0zJgtcxTABSUJA5h1E9zdxh2GTTr3QmcCctliEpATrEna1faqOj+lPaOibV3WoDGg4gMxqIgLfLGN0/CaiviO6H47WmLy0+hlZ5YYEEsecEy5adYFslimIlJmKbAosK5F2r3wRKkrUcISSenvCpR2MT0MZU4DKNybSIzu/ZmevNkDvUfAN6xUXdsXLFZhWs8Hwj/bXzgVib6OeZIkZs96QJaNlJ9pKVJlKo7lQwgg1zU2XvHU5Vms0jIS0HkAVd7VgaftFKFEpKj1YeTnxEPx4nB3ZPkyqWif2Z2TnyEqSpUoJLkJTiJfmosNOBgy1WZSM0lLfiQSn+7LzjeraGYTQBI5Cve7+0aJl5JV/wDIp66kq8o2UE3ZuP5DgqFRtswLKDZ9AcUuZKfCfvYFqCtNBpBaLUtJABWyiw3SR0I+IHnURUSbuRRTDEzEgQQbOjI1jeCMfyW3tWK7HZJKkYloWFA8FhjoQSkcH1jRarpSQEhU3DqGllzxO8H4Q/KQ0DBhG8UhX3SsnrJcCULMwrmrUfxKlpAHBISgsO+DFXahX/LdtDMUx5kJCXhrQxmgNG6O+yf5FybAAGCJQ/YonjmVxsl2Vi4YHIslOXe8GLVGJW8aLbZipKhkfIe0G3dec2XuukgnVJ/8oBUswMu0GNTroF77G1sv2Y7GWg/uI9jAJvhX/SH/AOh/8IHtM8qSCGgMzjygrbMoUyjQQQgwBYlOlPSDEGIyxEdbE4Zq08FH1jBKo9tOvDPXo4CvL5RK3Za5qJwStdFVYnECD+EjKK4w5KyWUqdFPLtaFKKAoFQzD1jG02lKGxqAcsHicTZRKnoWXAUCoFakAPnmDUaVAJjVtJOK1IOjFuuvtBrEm0gXkaRQXnb0yQCoEuWYesb7Bag6ZqDiGY9xEZMmKmSw5fs6VzwnnyI84N2ethSoozBq3PX65QUsK4mRyvkdNsl7oXkeR4g8DB5WFCkQN02Jc68ES0OEqGJZD/AA5fTMN1VFPaJU6zrKVAkPQ8e+PNy4VF0j18OdzjbRSXZesyTT4kap4c08Io5c4LAUl8JGoaI65bUJ0wS2rrxAEP74tvZoOGjUT1yFIBYucal0FOSTtdmdkfAuWoEFClAE6gl0kcQx8oUTpQUpQU4I4/L0htYLFgDrUpUxXxEk+AS7CPs9KFk0DCjjPxjJ4ZR6ejYz5aEP/DwuYJKHBIJKlaDi3fFGLF2cpMsKO4ABQMW5QnlzuzUpUsM7jMZPlUGA51/ThNKSElLAioB+uEOxUgckWar5WUYgpmYlxkQOWhjl1mklU0AkBySHduIHeRF9ft4dqgywDiJZmr5ZvG2wbKyUBK5+IroRKSGWBoVKfcHMsaUeKYkc5U9mNvlonSFy0AntJXay9GIAxd43T4xt2NtYOKfMBYpG6wqvVQL/AA0zHHlDGbJkhlFIThSUpQCrAApwQATvEvUkV4CMrPdUxYektLUxCvLdDMIFKjcubl0HTtpGohAHme45eUCLvSYuq1sOGT/ty8oS3jKnyDvo3fxpqnvao74UTbconOMbYMY2Vqpssjer5Qotl5yZdUhz798Kl2kiWS+UJkTMRc8YyCbGSSoMt9+zAd2nn8vKGWzEidPUFPjY13gG/aYkrfOdfIZRT7LqDHjDHpCljuVHX0IpHyJOy7QrQQknGNQc/GHllvyUtg+EnRVPPKA5pmSwyiFzjAgg1aIDwNBiWfZVDyMbVqIjS0bVVEdRxpmzo09tGS40LEccEduGgVao0zZ6UfEoDqWhdab+lD4XUeQYeJjTqHSZu6YEUYQWi/ZhQcICf9x86eUKF2qcS5mL8SPIQSRg4u1e73wekx6PRIylEjtshpiFfiQR4H5xOTgUTZC2LqGEnD2WJw2YdXeRHo9FeJ6RPk7ZstNnKDJXhCWmYVFKUpLu28ourxTHzaaxYcQrQhYzyOdSkP1Eej0HF7QLWmT8lTPR3BB6GN93oUVJwgu9KEl+gj0eh83SbFxXR1/Yq4lS5xnqzMtKAOFSo+O74RXWySiYMCg7x6PR4k223+z3MUUoJC+6bn7CYpaQSCGbveA73tGKZJTlv18849Ho3FcPC7ByJPYznWkOqvTugSyqJS+YJMej0NybRuLsAva3Js7KVMlJB4odXi4iRvCZOKZ6yhI7MCpYLU7kFmLENqY9HoKEUkjcj7/X+n/oodnLOqSZmAgghLzCB2gUzkIeiQXzFeHGGEpKlLwy0vV1E5B8ypRqVHvJj0ehqejz86/5GNbFdaZZxE41/iOn6RpBjR6PRokySIRXvsnKmOqX9krkN0/t07o9HoxhxbRGXtdU6QkiYg4fxpqk9+nQtE7ip3AeRj0egoodytHpksKo3T2g/Z2YUOFAg86R6PR0ujcf+RQ2d1KcaCvfB+B89I9HomfZWHybwmyk7qnA+6aj5d0bLPtXLxYZoKDxFU/yI9HoOLdiZ44y7H8laVjEkhQ4gvG4S6R8j0OIZKnQHa2FTTU9IibZfc1bsrCOCaHxzj0ejkYLlyC+Ikl9SfeN0mSVfCkq6CnjlHo9GnG2ahKE/aTJaOIfGr+1MLpl7WcFvtlcxhT5NH2PQaC4o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1111" y="141481"/>
            <a:ext cx="5483212" cy="543130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Top 10 biggest programmes </a:t>
            </a:r>
          </a:p>
        </p:txBody>
      </p:sp>
    </p:spTree>
    <p:extLst>
      <p:ext uri="{BB962C8B-B14F-4D97-AF65-F5344CB8AC3E}">
        <p14:creationId xmlns:p14="http://schemas.microsoft.com/office/powerpoint/2010/main" val="41555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1301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43"/>
          <p:cNvSpPr>
            <a:spLocks noChangeArrowheads="1"/>
          </p:cNvSpPr>
          <p:nvPr/>
        </p:nvSpPr>
        <p:spPr bwMode="auto">
          <a:xfrm>
            <a:off x="200648" y="1252740"/>
            <a:ext cx="8595955" cy="3683591"/>
          </a:xfrm>
          <a:prstGeom prst="roundRect">
            <a:avLst>
              <a:gd name="adj" fmla="val 7435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endParaRPr lang="en-US" altLang="en-US" sz="2000">
              <a:solidFill>
                <a:srgbClr val="3D82CE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96342"/>
              </p:ext>
            </p:extLst>
          </p:nvPr>
        </p:nvGraphicFramePr>
        <p:xfrm>
          <a:off x="521550" y="1252740"/>
          <a:ext cx="8190910" cy="3254224"/>
        </p:xfrm>
        <a:graphic>
          <a:graphicData uri="http://schemas.openxmlformats.org/drawingml/2006/table">
            <a:tbl>
              <a:tblPr/>
              <a:tblGrid>
                <a:gridCol w="84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6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Programme title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BROOKLYN NINE </a:t>
                      </a:r>
                      <a:r>
                        <a:rPr lang="en-GB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NINE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4 Tex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MELISSA &amp; JOEY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HOLLYOAKS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THE GOLDBERGS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SPEECHLESS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5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THE INBETWEENERS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THE BIG BANG THEORY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DEAD PIXELS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FILM: ICE AGE (2002)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1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THE GREAT CELEBRITY BAKE OFF FOR SU2C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4 Text" panose="00000500000000000000" pitchFamily="2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51" name="Rectangle 2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111" y="684610"/>
            <a:ext cx="3322972" cy="503634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for 16-34s on E4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288" y="4657725"/>
            <a:ext cx="8069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spcBef>
                <a:spcPct val="50000"/>
              </a:spcBef>
              <a:defRPr sz="900" i="1">
                <a:latin typeface="4 Text" panose="00000500000000000000" pitchFamily="2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altLang="en-US" dirty="0"/>
              <a:t>Source: BARB/TechEdge, Q1 2019, highest occurrence. Index vs 16+. Minimum TVR 0.8 to allow adequate sample size </a:t>
            </a:r>
          </a:p>
        </p:txBody>
      </p:sp>
      <p:pic>
        <p:nvPicPr>
          <p:cNvPr id="12" name="Picture 11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1112" y="207169"/>
            <a:ext cx="6113282" cy="503905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Top 10 converting programmes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7"/>
          <a:stretch/>
        </p:blipFill>
        <p:spPr bwMode="auto">
          <a:xfrm>
            <a:off x="-1" y="5075"/>
            <a:ext cx="9144001" cy="51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4023" y="1356615"/>
            <a:ext cx="8709026" cy="3510390"/>
          </a:xfrm>
          <a:prstGeom prst="roundRect">
            <a:avLst>
              <a:gd name="adj" fmla="val 6895"/>
            </a:avLst>
          </a:prstGeom>
          <a:solidFill>
            <a:srgbClr val="FFFFFF">
              <a:alpha val="76078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GB" sz="1200" dirty="0">
                <a:solidFill>
                  <a:srgbClr val="000000"/>
                </a:solidFill>
                <a:latin typeface="4 Text" panose="00000500000000000000" pitchFamily="2" charset="0"/>
              </a:rPr>
              <a:t>E4 Viewers…</a:t>
            </a:r>
            <a:endParaRPr lang="en-GB" sz="1200" dirty="0">
              <a:solidFill>
                <a:schemeClr val="tx1"/>
              </a:solidFill>
              <a:latin typeface="4 Text" panose="00000500000000000000" pitchFamily="2" charset="0"/>
            </a:endParaRPr>
          </a:p>
          <a:p>
            <a:pPr eaLnBrk="0" hangingPunct="0">
              <a:defRPr/>
            </a:pPr>
            <a:r>
              <a:rPr lang="en-GB" sz="600" dirty="0">
                <a:solidFill>
                  <a:srgbClr val="FF0000"/>
                </a:solidFill>
                <a:latin typeface="4 Text" panose="00000500000000000000" pitchFamily="2" charset="0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4 Text" panose="00000500000000000000" pitchFamily="2" charset="0"/>
              </a:rPr>
              <a:t> </a:t>
            </a:r>
            <a:endParaRPr lang="en-GB" sz="600" dirty="0">
              <a:solidFill>
                <a:srgbClr val="FF0000"/>
              </a:solidFill>
              <a:latin typeface="4 Text" panose="00000500000000000000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Are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TV Addicts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=147) who feel that because of online TV streaming, they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watch more TV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than they used to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=146). They also feel that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TV often inspires them to take up new interests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=146) and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influences their opinion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=142)</a:t>
            </a:r>
          </a:p>
          <a:p>
            <a:pPr eaLnBrk="0" hangingPunct="0">
              <a:defRPr/>
            </a:pPr>
            <a:r>
              <a:rPr lang="en-GB" sz="800" i="1" dirty="0">
                <a:solidFill>
                  <a:schemeClr val="tx1"/>
                </a:solidFill>
                <a:latin typeface="4 Text" panose="00000500000000000000" pitchFamily="2" charset="0"/>
              </a:rPr>
              <a:t> 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are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ambitious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and want to get to the very top in their career </a:t>
            </a:r>
            <a:r>
              <a:rPr lang="en-GB" sz="1200" i="1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i="1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i="1" dirty="0">
                <a:solidFill>
                  <a:schemeClr val="tx1"/>
                </a:solidFill>
                <a:latin typeface="4 Text" panose="00000500000000000000" pitchFamily="2" charset="0"/>
              </a:rPr>
              <a:t>=153)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and many would like to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set up their own business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one day  </a:t>
            </a:r>
            <a:r>
              <a:rPr lang="en-GB" sz="1200" i="1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i="1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i="1" dirty="0">
                <a:solidFill>
                  <a:schemeClr val="tx1"/>
                </a:solidFill>
                <a:latin typeface="4 Text" panose="00000500000000000000" pitchFamily="2" charset="0"/>
              </a:rPr>
              <a:t>=145)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GB" sz="800" dirty="0">
              <a:solidFill>
                <a:schemeClr val="tx1"/>
              </a:solidFill>
              <a:latin typeface="4 Text" panose="00000500000000000000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like looking good,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spending a lot on toiletries and cosmetics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for personal use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=141) and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spending a lot on clothes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=138). They like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experimenting with make-up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to change their appearance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=136)</a:t>
            </a:r>
          </a:p>
          <a:p>
            <a:pPr eaLnBrk="0" hangingPunct="0">
              <a:defRPr/>
            </a:pPr>
            <a:endParaRPr lang="en-GB" sz="800" dirty="0">
              <a:solidFill>
                <a:srgbClr val="FF0000"/>
              </a:solidFill>
              <a:latin typeface="4 Text" panose="00000500000000000000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They enjoy watching ads featuring their favourite celebs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=132),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often notice product/brands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on TV shows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=141), are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tempted to buy products they’ve seen advertised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=140) and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search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for products they’ve seen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advertised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 while watching TV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=141)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GB" sz="800" dirty="0">
              <a:solidFill>
                <a:schemeClr val="tx1"/>
              </a:solidFill>
              <a:latin typeface="4 Text" panose="00000500000000000000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are trend setters,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people come to them for advice before buying new things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=140) and they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love to buy new gadgets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and appliances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=134). They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buy new products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before most of their friends 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=132)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GB" sz="800" dirty="0">
              <a:solidFill>
                <a:schemeClr val="tx1"/>
              </a:solidFill>
              <a:latin typeface="4 Text" panose="00000500000000000000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are connected, feeling the need to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check social media everyday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=139) 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They also like to </a:t>
            </a:r>
            <a:r>
              <a:rPr lang="en-GB" sz="1200" b="1" dirty="0">
                <a:solidFill>
                  <a:schemeClr val="tx1"/>
                </a:solidFill>
                <a:latin typeface="4 Text" panose="00000500000000000000" pitchFamily="2" charset="0"/>
              </a:rPr>
              <a:t>eat take-away meals 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(</a:t>
            </a:r>
            <a:r>
              <a:rPr lang="en-GB" sz="1200" dirty="0" err="1">
                <a:solidFill>
                  <a:schemeClr val="tx1"/>
                </a:solidFill>
                <a:latin typeface="4 Text" panose="00000500000000000000" pitchFamily="2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latin typeface="4 Text" panose="00000500000000000000" pitchFamily="2" charset="0"/>
              </a:rPr>
              <a:t>=133)</a:t>
            </a:r>
          </a:p>
        </p:txBody>
      </p:sp>
      <p:sp>
        <p:nvSpPr>
          <p:cNvPr id="11269" name="Text Box 21"/>
          <p:cNvSpPr txBox="1">
            <a:spLocks noChangeArrowheads="1"/>
          </p:cNvSpPr>
          <p:nvPr/>
        </p:nvSpPr>
        <p:spPr bwMode="auto">
          <a:xfrm>
            <a:off x="-18510" y="4900612"/>
            <a:ext cx="92318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 i="1" dirty="0">
                <a:solidFill>
                  <a:schemeClr val="bg1"/>
                </a:solidFill>
                <a:latin typeface="4 Text" panose="00000500000000000000" pitchFamily="2" charset="0"/>
              </a:rPr>
              <a:t>Source: TJD18T GB TGI 2019 Q1 (January - December2018), base = All Adults.. E4 viewer defined as 1</a:t>
            </a:r>
            <a:r>
              <a:rPr lang="en-GB" altLang="en-US" sz="900" i="1" baseline="30000" dirty="0">
                <a:solidFill>
                  <a:schemeClr val="bg1"/>
                </a:solidFill>
                <a:latin typeface="4 Text" panose="00000500000000000000" pitchFamily="2" charset="0"/>
              </a:rPr>
              <a:t>st</a:t>
            </a:r>
            <a:r>
              <a:rPr lang="en-GB" altLang="en-US" sz="900" i="1" dirty="0">
                <a:solidFill>
                  <a:schemeClr val="bg1"/>
                </a:solidFill>
                <a:latin typeface="4 Text" panose="00000500000000000000" pitchFamily="2" charset="0"/>
              </a:rPr>
              <a:t> Fav Channel is E4; definitely agree/tend to agree with statements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8414"/>
            <a:ext cx="6237185" cy="663838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8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conscious &amp; commercially receptive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" y="141481"/>
            <a:ext cx="5562111" cy="607445"/>
          </a:xfrm>
          <a:prstGeom prst="rect">
            <a:avLst/>
          </a:prstGeom>
          <a:solidFill>
            <a:srgbClr val="9841FF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2800" kern="0" dirty="0">
                <a:solidFill>
                  <a:srgbClr val="FFFFFF"/>
                </a:solidFill>
                <a:latin typeface="4 Headline" panose="00000600000000000000" pitchFamily="2" charset="0"/>
                <a:ea typeface="ＭＳ Ｐゴシック"/>
                <a:cs typeface="Arial" charset="0"/>
              </a:rPr>
              <a:t>E4 viewers are ambitious, image</a:t>
            </a:r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C0C0C0"/>
      </a:folHlink>
    </a:clrScheme>
    <a:fontScheme name="Blank Presentation">
      <a:majorFont>
        <a:latin typeface="C4 Headline"/>
        <a:ea typeface=""/>
        <a:cs typeface=""/>
      </a:majorFont>
      <a:minorFont>
        <a:latin typeface="C4 Text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41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4 Tex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41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4 Text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8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30156</TotalTime>
  <Words>828</Words>
  <Application>Microsoft Office PowerPoint</Application>
  <PresentationFormat>On-screen Show (16:9)</PresentationFormat>
  <Paragraphs>139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C4 Headline</vt:lpstr>
      <vt:lpstr>C4 Text</vt:lpstr>
      <vt:lpstr>ＭＳ Ｐゴシック</vt:lpstr>
      <vt:lpstr>C4 TextMedium</vt:lpstr>
      <vt:lpstr>4 Headline</vt:lpstr>
      <vt:lpstr>DINMittelschrift</vt:lpstr>
      <vt:lpstr>Arial</vt:lpstr>
      <vt:lpstr>4 Text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Four Television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Joe Chapman</cp:lastModifiedBy>
  <cp:revision>759</cp:revision>
  <dcterms:created xsi:type="dcterms:W3CDTF">2008-05-22T11:50:44Z</dcterms:created>
  <dcterms:modified xsi:type="dcterms:W3CDTF">2019-07-08T13:28:19Z</dcterms:modified>
</cp:coreProperties>
</file>