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5" r:id="rId2"/>
    <p:sldMasterId id="2147483672" r:id="rId3"/>
    <p:sldMasterId id="2147483660" r:id="rId4"/>
    <p:sldMasterId id="2147483867" r:id="rId5"/>
    <p:sldMasterId id="2147483710" r:id="rId6"/>
    <p:sldMasterId id="2147483696" r:id="rId7"/>
    <p:sldMasterId id="2147483722" r:id="rId8"/>
    <p:sldMasterId id="2147483734" r:id="rId9"/>
    <p:sldMasterId id="2147483746" r:id="rId10"/>
    <p:sldMasterId id="2147483758" r:id="rId11"/>
    <p:sldMasterId id="2147483770" r:id="rId12"/>
    <p:sldMasterId id="2147483782" r:id="rId13"/>
    <p:sldMasterId id="2147483794" r:id="rId14"/>
    <p:sldMasterId id="2147483806" r:id="rId15"/>
    <p:sldMasterId id="2147483818" r:id="rId16"/>
    <p:sldMasterId id="2147483830" r:id="rId17"/>
  </p:sldMasterIdLst>
  <p:sldIdLst>
    <p:sldId id="260" r:id="rId18"/>
    <p:sldId id="261" r:id="rId19"/>
    <p:sldId id="262" r:id="rId20"/>
    <p:sldId id="263" r:id="rId21"/>
    <p:sldId id="258" r:id="rId22"/>
    <p:sldId id="259" r:id="rId23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6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850"/>
    <a:srgbClr val="687885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740" y="40"/>
      </p:cViewPr>
      <p:guideLst>
        <p:guide orient="horz" pos="2165"/>
        <p:guide pos="36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049503139426237E-2"/>
          <c:y val="8.2485393009388161E-2"/>
          <c:w val="0.82838578663869677"/>
          <c:h val="0.83114977736004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4</c:v>
                </c:pt>
              </c:strCache>
            </c:strRef>
          </c:tx>
          <c:spPr>
            <a:solidFill>
              <a:srgbClr val="1C3D7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5318487025603343E-3"/>
                  <c:y val="0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0000"/>
                      </a:solidFill>
                      <a:latin typeface="4 Text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F4-483D-859E-15DA6C4656E3}"/>
                </c:ext>
              </c:extLst>
            </c:dLbl>
            <c:dLbl>
              <c:idx val="1"/>
              <c:layout>
                <c:manualLayout>
                  <c:x val="-3.0636974051206686E-3"/>
                  <c:y val="-3.2756027689418176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0000"/>
                      </a:solidFill>
                      <a:latin typeface="4 Text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F4-483D-859E-15DA6C4656E3}"/>
                </c:ext>
              </c:extLst>
            </c:dLbl>
            <c:dLbl>
              <c:idx val="2"/>
              <c:numFmt formatCode="0.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0000"/>
                      </a:solidFill>
                      <a:latin typeface="4 Text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AF4-483D-859E-15DA6C4656E3}"/>
                </c:ext>
              </c:extLst>
            </c:dLbl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0000"/>
                      </a:solidFill>
                      <a:latin typeface="4 Text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AF4-483D-859E-15DA6C4656E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000000"/>
                    </a:solidFill>
                    <a:latin typeface="4 Text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 Adults </c:v>
                </c:pt>
                <c:pt idx="1">
                  <c:v>ABC1s</c:v>
                </c:pt>
                <c:pt idx="2">
                  <c:v>16-34s</c:v>
                </c:pt>
                <c:pt idx="3">
                  <c:v>16-24s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0.218</c:v>
                </c:pt>
                <c:pt idx="1">
                  <c:v>0.24</c:v>
                </c:pt>
                <c:pt idx="2">
                  <c:v>0.31900000000000001</c:v>
                </c:pt>
                <c:pt idx="3">
                  <c:v>0.32900000000000001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F4-483D-859E-15DA6C4656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ITV Hub</c:v>
                </c:pt>
              </c:strCache>
            </c:strRef>
          </c:tx>
          <c:spPr>
            <a:solidFill>
              <a:srgbClr val="D1091E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000000"/>
                    </a:solidFill>
                    <a:latin typeface="4 Text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 Adults </c:v>
                </c:pt>
                <c:pt idx="1">
                  <c:v>ABC1s</c:v>
                </c:pt>
                <c:pt idx="2">
                  <c:v>16-34s</c:v>
                </c:pt>
                <c:pt idx="3">
                  <c:v>16-24s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0.249</c:v>
                </c:pt>
                <c:pt idx="1">
                  <c:v>0.26400000000000001</c:v>
                </c:pt>
                <c:pt idx="2">
                  <c:v>0.26400000000000001</c:v>
                </c:pt>
                <c:pt idx="3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F4-483D-859E-15DA6C4656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My5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GB" sz="1100" b="0" i="0" u="none" strike="noStrike" kern="1200" baseline="0">
                    <a:solidFill>
                      <a:srgbClr val="000000"/>
                    </a:solidFill>
                    <a:latin typeface="4 Text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 Adults </c:v>
                </c:pt>
                <c:pt idx="1">
                  <c:v>ABC1s</c:v>
                </c:pt>
                <c:pt idx="2">
                  <c:v>16-34s</c:v>
                </c:pt>
                <c:pt idx="3">
                  <c:v>16-24s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0.10100000000000001</c:v>
                </c:pt>
                <c:pt idx="1">
                  <c:v>9.6000000000000002E-2</c:v>
                </c:pt>
                <c:pt idx="2">
                  <c:v>0.111</c:v>
                </c:pt>
                <c:pt idx="3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F4-483D-859E-15DA6C4656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Sky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GB" sz="1100" b="0" i="0" u="none" strike="noStrike" kern="1200" baseline="0">
                    <a:solidFill>
                      <a:srgbClr val="000000"/>
                    </a:solidFill>
                    <a:latin typeface="4 Text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 Adults </c:v>
                </c:pt>
                <c:pt idx="1">
                  <c:v>ABC1s</c:v>
                </c:pt>
                <c:pt idx="2">
                  <c:v>16-34s</c:v>
                </c:pt>
                <c:pt idx="3">
                  <c:v>16-24s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0.19600000000000001</c:v>
                </c:pt>
                <c:pt idx="1">
                  <c:v>0.2</c:v>
                </c:pt>
                <c:pt idx="2">
                  <c:v>0.245</c:v>
                </c:pt>
                <c:pt idx="3">
                  <c:v>0.223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F4-483D-859E-15DA6C4656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7"/>
        <c:axId val="140265728"/>
        <c:axId val="140267520"/>
      </c:barChart>
      <c:catAx>
        <c:axId val="14026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00"/>
                </a:solidFill>
                <a:latin typeface="4 Text" pitchFamily="2" charset="0"/>
              </a:defRPr>
            </a:pPr>
            <a:endParaRPr lang="en-US"/>
          </a:p>
        </c:txPr>
        <c:crossAx val="140267520"/>
        <c:crosses val="autoZero"/>
        <c:auto val="1"/>
        <c:lblAlgn val="ctr"/>
        <c:lblOffset val="100"/>
        <c:noMultiLvlLbl val="0"/>
      </c:catAx>
      <c:valAx>
        <c:axId val="140267520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0000"/>
                    </a:solidFill>
                    <a:latin typeface="4 Text" pitchFamily="2" charset="0"/>
                  </a:defRPr>
                </a:pPr>
                <a:r>
                  <a:rPr lang="en-GB" dirty="0">
                    <a:solidFill>
                      <a:srgbClr val="000000"/>
                    </a:solidFill>
                    <a:latin typeface="4 Text" pitchFamily="2" charset="0"/>
                  </a:rPr>
                  <a:t>Reach</a:t>
                </a:r>
              </a:p>
            </c:rich>
          </c:tx>
          <c:layout>
            <c:manualLayout>
              <c:xMode val="edge"/>
              <c:yMode val="edge"/>
              <c:x val="3.0260216004265206E-2"/>
              <c:y val="0.54825184053833365"/>
            </c:manualLayout>
          </c:layout>
          <c:overlay val="0"/>
        </c:title>
        <c:numFmt formatCode="0.0%" sourceLinked="1"/>
        <c:majorTickMark val="out"/>
        <c:minorTickMark val="none"/>
        <c:tickLblPos val="none"/>
        <c:crossAx val="1402657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765534513878063"/>
          <c:y val="8.0626253981984385E-4"/>
          <c:w val="0.10345828715673924"/>
          <c:h val="0.27020266695966549"/>
        </c:manualLayout>
      </c:layout>
      <c:overlay val="0"/>
      <c:txPr>
        <a:bodyPr/>
        <a:lstStyle/>
        <a:p>
          <a:pPr>
            <a:defRPr sz="1400">
              <a:solidFill>
                <a:srgbClr val="000000"/>
              </a:solidFill>
              <a:latin typeface="4 Text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294230124293096E-2"/>
          <c:y val="0.12595334454143292"/>
          <c:w val="0.82800486196718703"/>
          <c:h val="0.74491524663632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4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  <a:latin typeface="4 Tex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ABC1 16-24s</c:v>
                </c:pt>
                <c:pt idx="1">
                  <c:v>ABC1 16-34s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0.35899999999999999</c:v>
                </c:pt>
                <c:pt idx="1">
                  <c:v>0.34799999999999998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A-46C1-8D7E-90A5BCDA2E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ITV Hub</c:v>
                </c:pt>
              </c:strCache>
            </c:strRef>
          </c:tx>
          <c:spPr>
            <a:solidFill>
              <a:srgbClr val="D1091E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1345840800297547E-3"/>
                  <c:y val="-6.328224579222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CA-46C1-8D7E-90A5BCDA2E8C}"/>
                </c:ext>
              </c:extLst>
            </c:dLbl>
            <c:dLbl>
              <c:idx val="1"/>
              <c:layout>
                <c:manualLayout>
                  <c:x val="9.2018761200446334E-3"/>
                  <c:y val="6.328224579222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CA-46C1-8D7E-90A5BCDA2E8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4 Tex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ABC1 16-24s</c:v>
                </c:pt>
                <c:pt idx="1">
                  <c:v>ABC1 16-34s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0.27200000000000002</c:v>
                </c:pt>
                <c:pt idx="1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CA-46C1-8D7E-90A5BCDA2E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My5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4 Tex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ABC1 16-24s</c:v>
                </c:pt>
                <c:pt idx="1">
                  <c:v>ABC1 16-34s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0.09</c:v>
                </c:pt>
                <c:pt idx="1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CA-46C1-8D7E-90A5BCDA2E8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Sky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4 Tex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ABC1 16-24s</c:v>
                </c:pt>
                <c:pt idx="1">
                  <c:v>ABC1 16-34s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0.22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CA-46C1-8D7E-90A5BCDA2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809920"/>
        <c:axId val="141815808"/>
      </c:barChart>
      <c:catAx>
        <c:axId val="14180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00"/>
                </a:solidFill>
                <a:latin typeface="4 Text" pitchFamily="2" charset="0"/>
              </a:defRPr>
            </a:pPr>
            <a:endParaRPr lang="en-US"/>
          </a:p>
        </c:txPr>
        <c:crossAx val="141815808"/>
        <c:crosses val="autoZero"/>
        <c:auto val="1"/>
        <c:lblAlgn val="ctr"/>
        <c:lblOffset val="100"/>
        <c:noMultiLvlLbl val="0"/>
      </c:catAx>
      <c:valAx>
        <c:axId val="141815808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0000"/>
                    </a:solidFill>
                    <a:latin typeface="4 Text" pitchFamily="2" charset="0"/>
                  </a:defRPr>
                </a:pPr>
                <a:r>
                  <a:rPr lang="en-GB" dirty="0">
                    <a:solidFill>
                      <a:srgbClr val="000000"/>
                    </a:solidFill>
                    <a:latin typeface="4 Text" pitchFamily="2" charset="0"/>
                  </a:rPr>
                  <a:t>Reach</a:t>
                </a:r>
              </a:p>
            </c:rich>
          </c:tx>
          <c:layout>
            <c:manualLayout>
              <c:xMode val="edge"/>
              <c:yMode val="edge"/>
              <c:x val="2.1856993047018776E-3"/>
              <c:y val="0.497131380583131"/>
            </c:manualLayout>
          </c:layout>
          <c:overlay val="0"/>
        </c:title>
        <c:numFmt formatCode="0%" sourceLinked="1"/>
        <c:majorTickMark val="out"/>
        <c:minorTickMark val="none"/>
        <c:tickLblPos val="none"/>
        <c:crossAx val="1418099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5397467914193104"/>
          <c:y val="1.1371121969303634E-2"/>
          <c:w val="0.14602536995297463"/>
          <c:h val="0.43170026937308725"/>
        </c:manualLayout>
      </c:layout>
      <c:overlay val="0"/>
      <c:txPr>
        <a:bodyPr/>
        <a:lstStyle/>
        <a:p>
          <a:pPr>
            <a:defRPr sz="1600">
              <a:solidFill>
                <a:srgbClr val="000000"/>
              </a:solidFill>
              <a:latin typeface="4 Text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270715391514471E-2"/>
          <c:y val="3.9729428216771681E-2"/>
          <c:w val="0.90828808373143721"/>
          <c:h val="0.7233252075913017"/>
        </c:manualLayout>
      </c:layout>
      <c:barChart>
        <c:barDir val="col"/>
        <c:grouping val="clustered"/>
        <c:varyColors val="1"/>
        <c:ser>
          <c:idx val="5"/>
          <c:order val="0"/>
          <c:tx>
            <c:strRef>
              <c:f>Sheet1!$A$2</c:f>
              <c:strCache>
                <c:ptCount val="1"/>
                <c:pt idx="0">
                  <c:v>All Adults</c:v>
                </c:pt>
              </c:strCache>
            </c:strRef>
          </c:tx>
          <c:spPr>
            <a:solidFill>
              <a:srgbClr val="7F7F7F">
                <a:alpha val="90980"/>
              </a:srgbClr>
            </a:solidFill>
            <a:ln w="16824">
              <a:noFill/>
            </a:ln>
          </c:spPr>
          <c:invertIfNegative val="1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F1-4F5C-A257-496A65D831E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F1-4F5C-A257-496A65D831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Male</c:v>
                </c:pt>
                <c:pt idx="1">
                  <c:v>Female</c:v>
                </c:pt>
                <c:pt idx="3">
                  <c:v>16-24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65+</c:v>
                </c:pt>
                <c:pt idx="10">
                  <c:v>ABC1</c:v>
                </c:pt>
                <c:pt idx="11">
                  <c:v>C2DE</c:v>
                </c:pt>
              </c:strCache>
            </c:strRef>
          </c:cat>
          <c:val>
            <c:numRef>
              <c:f>Sheet1!$B$2:$M$2</c:f>
              <c:numCache>
                <c:formatCode>0%</c:formatCode>
                <c:ptCount val="12"/>
                <c:pt idx="0">
                  <c:v>0.48899999999999999</c:v>
                </c:pt>
                <c:pt idx="1">
                  <c:v>0.51100000000000001</c:v>
                </c:pt>
                <c:pt idx="2">
                  <c:v>0</c:v>
                </c:pt>
                <c:pt idx="3">
                  <c:v>0.126</c:v>
                </c:pt>
                <c:pt idx="4">
                  <c:v>0.16700000000000001</c:v>
                </c:pt>
                <c:pt idx="5">
                  <c:v>0.15</c:v>
                </c:pt>
                <c:pt idx="6">
                  <c:v>0.17</c:v>
                </c:pt>
                <c:pt idx="7">
                  <c:v>0.14699999999999999</c:v>
                </c:pt>
                <c:pt idx="8">
                  <c:v>0.221</c:v>
                </c:pt>
                <c:pt idx="9">
                  <c:v>0</c:v>
                </c:pt>
                <c:pt idx="10">
                  <c:v>0.55200000000000005</c:v>
                </c:pt>
                <c:pt idx="11">
                  <c:v>0.44800000000000001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6824"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AAF1-4F5C-A257-496A65D831E6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All 4</c:v>
                </c:pt>
              </c:strCache>
            </c:strRef>
          </c:tx>
          <c:spPr>
            <a:solidFill>
              <a:srgbClr val="002A7E"/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F1-4F5C-A257-496A65D831E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F1-4F5C-A257-496A65D831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Male</c:v>
                </c:pt>
                <c:pt idx="1">
                  <c:v>Female</c:v>
                </c:pt>
                <c:pt idx="3">
                  <c:v>16-24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65+</c:v>
                </c:pt>
                <c:pt idx="10">
                  <c:v>ABC1</c:v>
                </c:pt>
                <c:pt idx="11">
                  <c:v>C2DE</c:v>
                </c:pt>
              </c:strCache>
            </c:strRef>
          </c:cat>
          <c:val>
            <c:numRef>
              <c:f>Sheet1!$B$3:$M$3</c:f>
              <c:numCache>
                <c:formatCode>0%</c:formatCode>
                <c:ptCount val="12"/>
                <c:pt idx="0">
                  <c:v>0.502</c:v>
                </c:pt>
                <c:pt idx="1">
                  <c:v>0.498</c:v>
                </c:pt>
                <c:pt idx="2">
                  <c:v>0</c:v>
                </c:pt>
                <c:pt idx="3">
                  <c:v>0.19</c:v>
                </c:pt>
                <c:pt idx="4">
                  <c:v>0.24</c:v>
                </c:pt>
                <c:pt idx="5">
                  <c:v>0.17199999999999999</c:v>
                </c:pt>
                <c:pt idx="6">
                  <c:v>0.17299999999999999</c:v>
                </c:pt>
                <c:pt idx="7">
                  <c:v>0.107</c:v>
                </c:pt>
                <c:pt idx="8">
                  <c:v>0.10100000000000001</c:v>
                </c:pt>
                <c:pt idx="9">
                  <c:v>0</c:v>
                </c:pt>
                <c:pt idx="10">
                  <c:v>0.60899999999999999</c:v>
                </c:pt>
                <c:pt idx="1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F1-4F5C-A257-496A65D83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4277504"/>
        <c:axId val="144279040"/>
      </c:barChart>
      <c:catAx>
        <c:axId val="14427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103">
            <a:noFill/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44279040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44279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Profile</a:t>
                </a:r>
              </a:p>
            </c:rich>
          </c:tx>
          <c:layout>
            <c:manualLayout>
              <c:xMode val="edge"/>
              <c:yMode val="edge"/>
              <c:x val="0"/>
              <c:y val="0.3754884978250326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2103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4277504"/>
        <c:crosses val="autoZero"/>
        <c:crossBetween val="between"/>
      </c:valAx>
      <c:spPr>
        <a:noFill/>
        <a:ln w="16824">
          <a:noFill/>
        </a:ln>
      </c:spPr>
    </c:plotArea>
    <c:legend>
      <c:legendPos val="r"/>
      <c:layout>
        <c:manualLayout>
          <c:xMode val="edge"/>
          <c:yMode val="edge"/>
          <c:x val="0.27291088027256233"/>
          <c:y val="2.7669266669070117E-3"/>
          <c:w val="0.43777939362245594"/>
          <c:h val="0.14291735616120649"/>
        </c:manualLayout>
      </c:layout>
      <c:overlay val="0"/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3E4850"/>
          </a:solidFill>
          <a:latin typeface="4 Text" pitchFamily="2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15949173145737"/>
          <c:y val="9.1507545860443879E-2"/>
          <c:w val="0.42847113008312737"/>
          <c:h val="0.90782994116700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4</c:v>
                </c:pt>
              </c:strCache>
            </c:strRef>
          </c:tx>
          <c:spPr>
            <a:solidFill>
              <a:srgbClr val="C4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I'm tempted to buy products I've seen advertised</c:v>
                </c:pt>
                <c:pt idx="1">
                  <c:v> I often notice products or brands that appear in TV programmes and films</c:v>
                </c:pt>
                <c:pt idx="2">
                  <c:v>Advertising helps me choose what I buy</c:v>
                </c:pt>
                <c:pt idx="3">
                  <c:v>Whilst watching TV, I search on the internet for products I see advertised</c:v>
                </c:pt>
                <c:pt idx="4">
                  <c:v>I find TV advertising interesting and quite often it gives me something to talk about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127</c:v>
                </c:pt>
                <c:pt idx="1">
                  <c:v>125</c:v>
                </c:pt>
                <c:pt idx="2">
                  <c:v>121</c:v>
                </c:pt>
                <c:pt idx="3">
                  <c:v>121</c:v>
                </c:pt>
                <c:pt idx="4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22-4C59-AC9F-7AB6ED2D1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699008"/>
        <c:axId val="146700544"/>
      </c:barChart>
      <c:catAx>
        <c:axId val="1466990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46700544"/>
        <c:crosses val="autoZero"/>
        <c:auto val="1"/>
        <c:lblAlgn val="ctr"/>
        <c:lblOffset val="100"/>
        <c:noMultiLvlLbl val="0"/>
      </c:catAx>
      <c:valAx>
        <c:axId val="1467005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46699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>
        <a:alpha val="81000"/>
      </a:sysClr>
    </a:solidFill>
  </c:spPr>
  <c:txPr>
    <a:bodyPr/>
    <a:lstStyle/>
    <a:p>
      <a:pPr>
        <a:defRPr sz="1100">
          <a:solidFill>
            <a:srgbClr val="3E4850"/>
          </a:solidFill>
          <a:latin typeface="4 Text" pitchFamily="2" charset="0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0.27883</cdr:x>
      <cdr:y>0.07295</cdr:y>
    </cdr:from>
    <cdr:to>
      <cdr:x>0.50212</cdr:x>
      <cdr:y>0.14507</cdr:y>
    </cdr:to>
    <cdr:sp macro="" textlink="">
      <cdr:nvSpPr>
        <cdr:cNvPr id="2" name="Rectangle 1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2308959" y="292821"/>
          <a:ext cx="1849047" cy="2894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lIns="0" tIns="0" rIns="0" bIns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ase">
            <a:spcBef>
              <a:spcPct val="0"/>
            </a:spcBef>
            <a:spcAft>
              <a:spcPct val="0"/>
            </a:spcAft>
          </a:pPr>
          <a:r>
            <a:rPr lang="en-US" sz="1500" dirty="0">
              <a:solidFill>
                <a:srgbClr val="000000"/>
              </a:solidFill>
              <a:latin typeface="4 Headline" pitchFamily="2" charset="0"/>
              <a:ea typeface="ＭＳ Ｐゴシック" charset="0"/>
              <a:sym typeface="C4 Headline" charset="0"/>
            </a:rPr>
            <a:t>Monthly Reach (%)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271" y="67843"/>
            <a:ext cx="7772400" cy="1102519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E4850"/>
                </a:solidFill>
                <a:latin typeface="C4 Headline" panose="02000503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696" y="1359413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687885"/>
                </a:solidFill>
                <a:latin typeface="C4 Text" panose="0200050602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fld id="{88AABD0E-1B5E-4DCA-A4A1-9EC052A2D283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71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6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616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05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0988-7E99-4D36-ABDF-079DCF137F56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5B8-FC20-4D62-94D9-AEA977CBA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740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0988-7E99-4D36-ABDF-079DCF137F56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5B8-FC20-4D62-94D9-AEA977CBA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370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8E1E-AE06-41D5-B748-657FF7574FEE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C5FE-B918-453E-AA75-EC5AD4AA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51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0A1-4BE3-4FDD-AA19-F077284726D7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EC88-1E86-4588-8441-C3F33338E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371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3771-20D6-4616-833E-AD2E0F739B88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4314-F2BC-4144-A11E-B9951B953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900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0A1-4BE3-4FDD-AA19-F077284726D7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EC88-1E86-4588-8441-C3F33338E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39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91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271" y="67843"/>
            <a:ext cx="7772400" cy="1102519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E4850"/>
                </a:solidFill>
                <a:latin typeface="C4 Headline" panose="02000503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696" y="1359413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687885"/>
                </a:solidFill>
                <a:latin typeface="C4 Text" panose="0200050602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fld id="{88AABD0E-1B5E-4DCA-A4A1-9EC052A2D283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554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271" y="67843"/>
            <a:ext cx="7772400" cy="1102519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4 Headline" panose="02000503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696" y="1359413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DEDEDE"/>
                </a:solidFill>
                <a:latin typeface="C4 Text" panose="0200050602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ABD0E-1B5E-4DCA-A4A1-9EC052A2D283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96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2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33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6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9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53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88AABD0E-1B5E-4DCA-A4A1-9EC052A2D283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651870"/>
            <a:ext cx="2304256" cy="156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5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55" r:id="rId2"/>
    <p:sldLayoutId id="2147483854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09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87BA843D-C8E5-41D6-8615-CF4FD9BDBE41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CD69B2E4-DD24-4206-8939-C02B53642C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76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D6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8703FA2B-7E37-4BE0-81BE-36986FE9F00A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58BB5EAE-38D1-4ED0-ABF0-2D8A0C97422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58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5B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5133625E-C478-435D-824E-2C5499BA0C18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01A92E04-57CE-40C4-A0A7-0CFFCB4C63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80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3CB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0C7C1581-E7FA-44DA-A134-D16100E6107F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43471BC4-3417-4495-91A6-9DDED05DE39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94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07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A8636820-8423-4AB6-B5B5-7AEBE2DA100A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8DECE731-3A31-481A-AF5D-7299C97E8B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10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C1272C14-4697-4EF1-9985-B81876AAFA9C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3C16A568-50F7-4118-9E9B-AFA5D35C7C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53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5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4 Headline" panose="0200050303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BDC77361-49DB-467B-BF01-CE5467C4F2E4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5EA50508-6617-468E-9558-8A058706BA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01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ED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10B4BD58-E81C-4453-B480-52D186D431DF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59E79708-57E1-4C2D-B197-4958B122E39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17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ADC00988-7E99-4D36-ABDF-079DCF137F56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F02425B8-FC20-4D62-94D9-AEA977CBAB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22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ADC00988-7E99-4D36-ABDF-079DCF137F56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F02425B8-FC20-4D62-94D9-AEA977CBAB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87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EB0A8E1E-AE06-41D5-B748-657FF7574FEE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1C89C5FE-B918-453E-AA75-EC5AD4AA6B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4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5AA8B0A1-4BE3-4FDD-AA19-F077284726D7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9A5DEC88-1E86-4588-8441-C3F33338E1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86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CAC83771-20D6-4616-833E-AD2E0F739B88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5A194314-F2BC-4144-A11E-B9951B9538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3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5AA8B0A1-4BE3-4FDD-AA19-F077284726D7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9A5DEC88-1E86-4588-8441-C3F33338E1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61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3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56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0E54F2C8-D726-49D4-B280-40D14DBDD35A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C5E260B9-36A5-4F24-8527-C61BF46BA6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14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D2D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5F8291AC-692C-4F34-A807-343DF22652D5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4C2A1661-047F-4642-A734-2B7D827557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45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5" y="101932"/>
            <a:ext cx="6300197" cy="769441"/>
          </a:xfrm>
          <a:prstGeom prst="rect">
            <a:avLst/>
          </a:prstGeom>
          <a:solidFill>
            <a:srgbClr val="1C3D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4400" dirty="0">
                <a:solidFill>
                  <a:prstClr val="white"/>
                </a:solidFill>
                <a:latin typeface="4 Headline" pitchFamily="2" charset="0"/>
                <a:cs typeface="C4 Headline"/>
              </a:rPr>
              <a:t>All 4 Quarterly Update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6" y="782848"/>
            <a:ext cx="2627790" cy="769441"/>
          </a:xfrm>
          <a:prstGeom prst="rect">
            <a:avLst/>
          </a:prstGeom>
          <a:solidFill>
            <a:srgbClr val="1C3D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4400" dirty="0">
                <a:solidFill>
                  <a:prstClr val="white"/>
                </a:solidFill>
                <a:latin typeface="4 Headline" pitchFamily="2" charset="0"/>
                <a:cs typeface="C4 Headline"/>
              </a:rPr>
              <a:t>Q4 2018</a:t>
            </a:r>
          </a:p>
        </p:txBody>
      </p:sp>
    </p:spTree>
    <p:extLst>
      <p:ext uri="{BB962C8B-B14F-4D97-AF65-F5344CB8AC3E}">
        <p14:creationId xmlns:p14="http://schemas.microsoft.com/office/powerpoint/2010/main" val="322361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55956"/>
            <a:ext cx="7452321" cy="954107"/>
          </a:xfrm>
          <a:prstGeom prst="rect">
            <a:avLst/>
          </a:prstGeom>
          <a:solidFill>
            <a:srgbClr val="1C3D7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altLang="en-US" sz="2800" dirty="0">
                <a:solidFill>
                  <a:srgbClr val="FFFFFF"/>
                </a:solidFill>
                <a:latin typeface="4 Headline" pitchFamily="2" charset="0"/>
                <a:ea typeface="C4 Headline" pitchFamily="2" charset="0"/>
                <a:cs typeface="C4 Headline" pitchFamily="2" charset="0"/>
              </a:rPr>
              <a:t>All 4 remains the no. 1 platform for young, upmarket audiences</a:t>
            </a:r>
            <a:endParaRPr lang="en-US" altLang="en-US" sz="2800" dirty="0">
              <a:solidFill>
                <a:srgbClr val="FFFFFF"/>
              </a:solidFill>
              <a:latin typeface="4 Headline" pitchFamily="2" charset="0"/>
              <a:ea typeface="C4 Headline" pitchFamily="2" charset="0"/>
              <a:cs typeface="C4 Headlin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905846"/>
            <a:ext cx="44383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900" dirty="0">
                <a:latin typeface="4 Text" pitchFamily="2" charset="0"/>
              </a:rPr>
              <a:t>Source: IPA </a:t>
            </a:r>
            <a:r>
              <a:rPr lang="en-GB" altLang="en-US" sz="900" dirty="0" err="1">
                <a:latin typeface="4 Text" pitchFamily="2" charset="0"/>
              </a:rPr>
              <a:t>Touchpoints</a:t>
            </a:r>
            <a:r>
              <a:rPr lang="en-GB" altLang="en-US" sz="900" dirty="0">
                <a:latin typeface="4 Text" pitchFamily="2" charset="0"/>
              </a:rPr>
              <a:t> 2018: Reach = used in the last month. Base = 16+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659" y="2275007"/>
            <a:ext cx="8098733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4 Text" pitchFamily="2" charset="0"/>
              </a:rPr>
              <a:t>All 4 is the no. 1 reaching video on demand platform for young audiences, reaching 32.9% of 16-24’s, and 31.9% of 16-34’s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659" y="1462013"/>
            <a:ext cx="8098733" cy="33855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4 Text" pitchFamily="2" charset="0"/>
              </a:rPr>
              <a:t>In Q4 2018, the total registered users on All 4 stands at 19.4 million people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659" y="3096711"/>
            <a:ext cx="8098733" cy="83099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4 Text" pitchFamily="2" charset="0"/>
              </a:rPr>
              <a:t>The platform attracts an upmarket audience, with 61% of the viewers falling into the ABC1 category (above the 55% average for all Adults) , and reaches 24% of them each month </a:t>
            </a:r>
          </a:p>
        </p:txBody>
      </p:sp>
    </p:spTree>
    <p:extLst>
      <p:ext uri="{BB962C8B-B14F-4D97-AF65-F5344CB8AC3E}">
        <p14:creationId xmlns:p14="http://schemas.microsoft.com/office/powerpoint/2010/main" val="388279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55956"/>
            <a:ext cx="4644009" cy="523220"/>
          </a:xfrm>
          <a:prstGeom prst="rect">
            <a:avLst/>
          </a:prstGeom>
          <a:solidFill>
            <a:srgbClr val="1C3D7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altLang="en-US" sz="2800" dirty="0">
                <a:solidFill>
                  <a:srgbClr val="FFFFFF"/>
                </a:solidFill>
                <a:latin typeface="4 Headline" pitchFamily="2" charset="0"/>
                <a:ea typeface="C4 Headline" pitchFamily="2" charset="0"/>
                <a:cs typeface="C4 Headline" pitchFamily="2" charset="0"/>
              </a:rPr>
              <a:t>All 4 has high reach for key</a:t>
            </a:r>
            <a:endParaRPr lang="en-US" altLang="en-US" sz="2800" dirty="0">
              <a:solidFill>
                <a:srgbClr val="FFFFFF"/>
              </a:solidFill>
              <a:latin typeface="4 Headline" pitchFamily="2" charset="0"/>
              <a:ea typeface="C4 Headline" pitchFamily="2" charset="0"/>
              <a:cs typeface="C4 Headline" pitchFamily="2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4993581"/>
              </p:ext>
            </p:extLst>
          </p:nvPr>
        </p:nvGraphicFramePr>
        <p:xfrm>
          <a:off x="107504" y="771550"/>
          <a:ext cx="8290636" cy="3877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4"/>
          <p:cNvSpPr>
            <a:spLocks/>
          </p:cNvSpPr>
          <p:nvPr/>
        </p:nvSpPr>
        <p:spPr bwMode="auto">
          <a:xfrm>
            <a:off x="467544" y="1275606"/>
            <a:ext cx="1940828" cy="2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4 Headline" pitchFamily="2" charset="0"/>
                <a:ea typeface="ＭＳ Ｐゴシック" charset="0"/>
                <a:sym typeface="C4 Headline" charset="0"/>
              </a:rPr>
              <a:t>Monthly Reach (%)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9505" y="561223"/>
            <a:ext cx="2061226" cy="523220"/>
          </a:xfrm>
          <a:prstGeom prst="rect">
            <a:avLst/>
          </a:prstGeom>
          <a:solidFill>
            <a:srgbClr val="1C3D7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altLang="en-US" sz="2800" dirty="0">
                <a:solidFill>
                  <a:srgbClr val="FFFFFF"/>
                </a:solidFill>
                <a:latin typeface="4 Headline" pitchFamily="2" charset="0"/>
                <a:ea typeface="C4 Headline" pitchFamily="2" charset="0"/>
                <a:cs typeface="C4 Headline" pitchFamily="2" charset="0"/>
              </a:rPr>
              <a:t>audiences</a:t>
            </a:r>
            <a:endParaRPr lang="en-US" altLang="en-US" sz="2800" dirty="0">
              <a:solidFill>
                <a:srgbClr val="FFFFFF"/>
              </a:solidFill>
              <a:latin typeface="4 Headline" pitchFamily="2" charset="0"/>
              <a:ea typeface="C4 Headline" pitchFamily="2" charset="0"/>
              <a:cs typeface="C4 Headlin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905846"/>
            <a:ext cx="44383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900" dirty="0">
                <a:latin typeface="4 Text" pitchFamily="2" charset="0"/>
              </a:rPr>
              <a:t>Source: IPA </a:t>
            </a:r>
            <a:r>
              <a:rPr lang="en-GB" altLang="en-US" sz="900" dirty="0" err="1">
                <a:latin typeface="4 Text" pitchFamily="2" charset="0"/>
              </a:rPr>
              <a:t>Touchpoints</a:t>
            </a:r>
            <a:r>
              <a:rPr lang="en-GB" altLang="en-US" sz="900" dirty="0">
                <a:latin typeface="4 Text" pitchFamily="2" charset="0"/>
              </a:rPr>
              <a:t> 2018: Reach = used in the last month. Base = 16+</a:t>
            </a:r>
          </a:p>
        </p:txBody>
      </p:sp>
    </p:spTree>
    <p:extLst>
      <p:ext uri="{BB962C8B-B14F-4D97-AF65-F5344CB8AC3E}">
        <p14:creationId xmlns:p14="http://schemas.microsoft.com/office/powerpoint/2010/main" val="258958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638" y="47501"/>
            <a:ext cx="6382838" cy="523220"/>
          </a:xfrm>
          <a:prstGeom prst="rect">
            <a:avLst/>
          </a:prstGeom>
          <a:solidFill>
            <a:srgbClr val="1C3D7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altLang="en-US" sz="2800" dirty="0">
                <a:solidFill>
                  <a:srgbClr val="FFFFFF"/>
                </a:solidFill>
                <a:latin typeface="4 Headline" pitchFamily="2" charset="0"/>
                <a:ea typeface="C4 Headline" pitchFamily="2" charset="0"/>
                <a:cs typeface="C4 Headline" pitchFamily="2" charset="0"/>
              </a:rPr>
              <a:t>…and is the no.1 platform for young,  </a:t>
            </a:r>
            <a:endParaRPr lang="en-US" altLang="en-US" sz="2800" dirty="0">
              <a:solidFill>
                <a:srgbClr val="FFFFFF"/>
              </a:solidFill>
              <a:latin typeface="4 Headline" pitchFamily="2" charset="0"/>
              <a:ea typeface="C4 Headline" pitchFamily="2" charset="0"/>
              <a:cs typeface="C4 Headlin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1432"/>
            <a:ext cx="4294606" cy="523220"/>
          </a:xfrm>
          <a:prstGeom prst="rect">
            <a:avLst/>
          </a:prstGeom>
          <a:solidFill>
            <a:srgbClr val="1C3D7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altLang="en-US" sz="2800" dirty="0">
                <a:solidFill>
                  <a:srgbClr val="FFFFFF"/>
                </a:solidFill>
                <a:latin typeface="4 Headline" pitchFamily="2" charset="0"/>
                <a:ea typeface="C4 Headline" pitchFamily="2" charset="0"/>
                <a:cs typeface="C4 Headline" pitchFamily="2" charset="0"/>
              </a:rPr>
              <a:t>upmarket audiences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70949891"/>
              </p:ext>
            </p:extLst>
          </p:nvPr>
        </p:nvGraphicFramePr>
        <p:xfrm>
          <a:off x="107504" y="910777"/>
          <a:ext cx="8280920" cy="4013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" y="4905846"/>
            <a:ext cx="44383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900" dirty="0">
                <a:latin typeface="4 Text" pitchFamily="2" charset="0"/>
              </a:rPr>
              <a:t>Source: IPA </a:t>
            </a:r>
            <a:r>
              <a:rPr lang="en-GB" altLang="en-US" sz="900" dirty="0" err="1">
                <a:latin typeface="4 Text" pitchFamily="2" charset="0"/>
              </a:rPr>
              <a:t>Touchpoints</a:t>
            </a:r>
            <a:r>
              <a:rPr lang="en-GB" altLang="en-US" sz="900" dirty="0">
                <a:latin typeface="4 Text" pitchFamily="2" charset="0"/>
              </a:rPr>
              <a:t> 2018: used All 4 in the last month. Base = 16+</a:t>
            </a:r>
          </a:p>
        </p:txBody>
      </p:sp>
    </p:spTree>
    <p:extLst>
      <p:ext uri="{BB962C8B-B14F-4D97-AF65-F5344CB8AC3E}">
        <p14:creationId xmlns:p14="http://schemas.microsoft.com/office/powerpoint/2010/main" val="354542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638" y="100345"/>
            <a:ext cx="5446734" cy="523220"/>
          </a:xfrm>
          <a:prstGeom prst="rect">
            <a:avLst/>
          </a:prstGeom>
          <a:solidFill>
            <a:srgbClr val="1C3D7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FFFFFF"/>
                </a:solidFill>
                <a:latin typeface="4 Headline" pitchFamily="2" charset="0"/>
                <a:ea typeface="C4 Headline" pitchFamily="2" charset="0"/>
                <a:cs typeface="C4 Headline" pitchFamily="2" charset="0"/>
              </a:rPr>
              <a:t>The All 4 profile is young 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638" y="536362"/>
            <a:ext cx="1921816" cy="523220"/>
          </a:xfrm>
          <a:prstGeom prst="rect">
            <a:avLst/>
          </a:prstGeom>
          <a:solidFill>
            <a:srgbClr val="1C3D7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FFFFFF"/>
                </a:solidFill>
                <a:latin typeface="4 Headline" pitchFamily="2" charset="0"/>
                <a:ea typeface="C4 Headline" pitchFamily="2" charset="0"/>
                <a:cs typeface="C4 Headline" pitchFamily="2" charset="0"/>
              </a:rPr>
              <a:t>upmarket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062171"/>
              </p:ext>
            </p:extLst>
          </p:nvPr>
        </p:nvGraphicFramePr>
        <p:xfrm>
          <a:off x="179512" y="1131590"/>
          <a:ext cx="7272808" cy="356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" y="4905846"/>
            <a:ext cx="44383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900" dirty="0">
                <a:latin typeface="4 Text" pitchFamily="2" charset="0"/>
              </a:rPr>
              <a:t>Source: IPA </a:t>
            </a:r>
            <a:r>
              <a:rPr lang="en-GB" altLang="en-US" sz="900" dirty="0" err="1">
                <a:latin typeface="4 Text" pitchFamily="2" charset="0"/>
              </a:rPr>
              <a:t>Touchpoints</a:t>
            </a:r>
            <a:r>
              <a:rPr lang="en-GB" altLang="en-US" sz="900" dirty="0">
                <a:latin typeface="4 Text" pitchFamily="2" charset="0"/>
              </a:rPr>
              <a:t> 2018: used All 4 in the last month. Base = 16+</a:t>
            </a:r>
          </a:p>
        </p:txBody>
      </p:sp>
    </p:spTree>
    <p:extLst>
      <p:ext uri="{BB962C8B-B14F-4D97-AF65-F5344CB8AC3E}">
        <p14:creationId xmlns:p14="http://schemas.microsoft.com/office/powerpoint/2010/main" val="235239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639" y="100345"/>
            <a:ext cx="6360639" cy="523220"/>
          </a:xfrm>
          <a:prstGeom prst="rect">
            <a:avLst/>
          </a:prstGeom>
          <a:solidFill>
            <a:srgbClr val="1C3D7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FFFFFF"/>
                </a:solidFill>
                <a:latin typeface="4 Headline" pitchFamily="2" charset="0"/>
                <a:ea typeface="C4 Headline" pitchFamily="2" charset="0"/>
                <a:cs typeface="C4 Headline" pitchFamily="2" charset="0"/>
              </a:rPr>
              <a:t>The All 4 audience is commercially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638" y="536362"/>
            <a:ext cx="1921816" cy="523220"/>
          </a:xfrm>
          <a:prstGeom prst="rect">
            <a:avLst/>
          </a:prstGeom>
          <a:solidFill>
            <a:srgbClr val="1C3D7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FFFFFF"/>
                </a:solidFill>
                <a:latin typeface="4 Headline" pitchFamily="2" charset="0"/>
                <a:ea typeface="C4 Headline" pitchFamily="2" charset="0"/>
                <a:cs typeface="C4 Headline" pitchFamily="2" charset="0"/>
              </a:rPr>
              <a:t>receptive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3936" y="4659800"/>
            <a:ext cx="1629792" cy="27699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4 Text" pitchFamily="2" charset="0"/>
              </a:rPr>
              <a:t>100 = All Adults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8981092"/>
              </p:ext>
            </p:extLst>
          </p:nvPr>
        </p:nvGraphicFramePr>
        <p:xfrm>
          <a:off x="827584" y="1275606"/>
          <a:ext cx="7904976" cy="346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" y="4933206"/>
            <a:ext cx="44383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900" dirty="0">
                <a:latin typeface="4 Text" pitchFamily="2" charset="0"/>
              </a:rPr>
              <a:t>Source: GB TGI  Q1 2019 October 2017 – September 2018, reach = current use.</a:t>
            </a:r>
          </a:p>
        </p:txBody>
      </p:sp>
    </p:spTree>
    <p:extLst>
      <p:ext uri="{BB962C8B-B14F-4D97-AF65-F5344CB8AC3E}">
        <p14:creationId xmlns:p14="http://schemas.microsoft.com/office/powerpoint/2010/main" val="612886381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Powerpoint Template 16 x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7">
    <a:dk1>
      <a:srgbClr val="35698A"/>
    </a:dk1>
    <a:lt1>
      <a:srgbClr val="FFFFFF"/>
    </a:lt1>
    <a:dk2>
      <a:srgbClr val="35698A"/>
    </a:dk2>
    <a:lt2>
      <a:srgbClr val="AFAFAF"/>
    </a:lt2>
    <a:accent1>
      <a:srgbClr val="79CAF7"/>
    </a:accent1>
    <a:accent2>
      <a:srgbClr val="FF5F00"/>
    </a:accent2>
    <a:accent3>
      <a:srgbClr val="508F30"/>
    </a:accent3>
    <a:accent4>
      <a:srgbClr val="35698A"/>
    </a:accent4>
    <a:accent5>
      <a:srgbClr val="BEE1FA"/>
    </a:accent5>
    <a:accent6>
      <a:srgbClr val="FF5F00"/>
    </a:accent6>
    <a:hlink>
      <a:srgbClr val="FFCC00"/>
    </a:hlink>
    <a:folHlink>
      <a:srgbClr val="B849B9"/>
    </a:folHlink>
  </a:clrScheme>
  <a:fontScheme name="Blank Presentation">
    <a:majorFont>
      <a:latin typeface="C4 Headline"/>
      <a:ea typeface="ＭＳ Ｐゴシック"/>
      <a:cs typeface="ＭＳ Ｐゴシック"/>
    </a:majorFont>
    <a:minorFont>
      <a:latin typeface="C4 Text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7">
    <a:dk1>
      <a:srgbClr val="35698A"/>
    </a:dk1>
    <a:lt1>
      <a:srgbClr val="FFFFFF"/>
    </a:lt1>
    <a:dk2>
      <a:srgbClr val="35698A"/>
    </a:dk2>
    <a:lt2>
      <a:srgbClr val="AFAFAF"/>
    </a:lt2>
    <a:accent1>
      <a:srgbClr val="79CAF7"/>
    </a:accent1>
    <a:accent2>
      <a:srgbClr val="FF5F00"/>
    </a:accent2>
    <a:accent3>
      <a:srgbClr val="508F30"/>
    </a:accent3>
    <a:accent4>
      <a:srgbClr val="35698A"/>
    </a:accent4>
    <a:accent5>
      <a:srgbClr val="BEE1FA"/>
    </a:accent5>
    <a:accent6>
      <a:srgbClr val="FF5F00"/>
    </a:accent6>
    <a:hlink>
      <a:srgbClr val="FFCC00"/>
    </a:hlink>
    <a:folHlink>
      <a:srgbClr val="B849B9"/>
    </a:folHlink>
  </a:clrScheme>
  <a:fontScheme name="Blank Presentation">
    <a:majorFont>
      <a:latin typeface="C4 Headline"/>
      <a:ea typeface="ＭＳ Ｐゴシック"/>
      <a:cs typeface="ＭＳ Ｐゴシック"/>
    </a:majorFont>
    <a:minorFont>
      <a:latin typeface="C4 Text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7">
    <a:dk1>
      <a:srgbClr val="35698A"/>
    </a:dk1>
    <a:lt1>
      <a:srgbClr val="FFFFFF"/>
    </a:lt1>
    <a:dk2>
      <a:srgbClr val="35698A"/>
    </a:dk2>
    <a:lt2>
      <a:srgbClr val="AFAFAF"/>
    </a:lt2>
    <a:accent1>
      <a:srgbClr val="79CAF7"/>
    </a:accent1>
    <a:accent2>
      <a:srgbClr val="FF5F00"/>
    </a:accent2>
    <a:accent3>
      <a:srgbClr val="508F30"/>
    </a:accent3>
    <a:accent4>
      <a:srgbClr val="35698A"/>
    </a:accent4>
    <a:accent5>
      <a:srgbClr val="BEE1FA"/>
    </a:accent5>
    <a:accent6>
      <a:srgbClr val="FF5F00"/>
    </a:accent6>
    <a:hlink>
      <a:srgbClr val="FFCC00"/>
    </a:hlink>
    <a:folHlink>
      <a:srgbClr val="B849B9"/>
    </a:folHlink>
  </a:clrScheme>
  <a:fontScheme name="Blank Presentation">
    <a:majorFont>
      <a:latin typeface="C4 Headline"/>
      <a:ea typeface="ＭＳ Ｐゴシック"/>
      <a:cs typeface="ＭＳ Ｐゴシック"/>
    </a:majorFont>
    <a:minorFont>
      <a:latin typeface="C4 Text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27">
    <a:dk1>
      <a:srgbClr val="35698A"/>
    </a:dk1>
    <a:lt1>
      <a:srgbClr val="FFFFFF"/>
    </a:lt1>
    <a:dk2>
      <a:srgbClr val="35698A"/>
    </a:dk2>
    <a:lt2>
      <a:srgbClr val="AFAFAF"/>
    </a:lt2>
    <a:accent1>
      <a:srgbClr val="79CAF7"/>
    </a:accent1>
    <a:accent2>
      <a:srgbClr val="FF5F00"/>
    </a:accent2>
    <a:accent3>
      <a:srgbClr val="508F30"/>
    </a:accent3>
    <a:accent4>
      <a:srgbClr val="35698A"/>
    </a:accent4>
    <a:accent5>
      <a:srgbClr val="BEE1FA"/>
    </a:accent5>
    <a:accent6>
      <a:srgbClr val="FF5F00"/>
    </a:accent6>
    <a:hlink>
      <a:srgbClr val="FFCC00"/>
    </a:hlink>
    <a:folHlink>
      <a:srgbClr val="B849B9"/>
    </a:folHlink>
  </a:clrScheme>
  <a:fontScheme name="Blank Presentation">
    <a:majorFont>
      <a:latin typeface="C4 Headline"/>
      <a:ea typeface="ＭＳ Ｐゴシック"/>
      <a:cs typeface="ＭＳ Ｐゴシック"/>
    </a:majorFont>
    <a:minorFont>
      <a:latin typeface="C4 Text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 16 x 9</Template>
  <TotalTime>1627</TotalTime>
  <Words>243</Words>
  <Application>Microsoft Office PowerPoint</Application>
  <PresentationFormat>On-screen Show (16:9)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6</vt:i4>
      </vt:variant>
    </vt:vector>
  </HeadingPairs>
  <TitlesOfParts>
    <vt:vector size="30" baseType="lpstr">
      <vt:lpstr>ＭＳ Ｐゴシック</vt:lpstr>
      <vt:lpstr>4 Headline</vt:lpstr>
      <vt:lpstr>4 Text</vt:lpstr>
      <vt:lpstr>Arial</vt:lpstr>
      <vt:lpstr>C4 Headline</vt:lpstr>
      <vt:lpstr>C4 Text</vt:lpstr>
      <vt:lpstr>Calibri</vt:lpstr>
      <vt:lpstr>Corporate Powerpoint Template 16 x 9</vt:lpstr>
      <vt:lpstr>15_Custom Design</vt:lpstr>
      <vt:lpstr>1_Custom Design</vt:lpstr>
      <vt:lpstr>Custom Design</vt:lpstr>
      <vt:lpstr>16_Custom Design</vt:lpstr>
      <vt:lpstr>4_Custom Design</vt:lpstr>
      <vt:lpstr>3_Custom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Channel 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Goodman</dc:creator>
  <cp:lastModifiedBy>Charlotte Cory</cp:lastModifiedBy>
  <cp:revision>55</cp:revision>
  <cp:lastPrinted>2015-07-13T17:56:47Z</cp:lastPrinted>
  <dcterms:created xsi:type="dcterms:W3CDTF">2016-04-27T10:29:09Z</dcterms:created>
  <dcterms:modified xsi:type="dcterms:W3CDTF">2019-02-01T14:11:47Z</dcterms:modified>
</cp:coreProperties>
</file>