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66262"/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763779527559058E-2"/>
          <c:y val="3.540625E-2"/>
          <c:w val="0.93261286089238848"/>
          <c:h val="0.8144928641732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BT Sport Channels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2"/>
              <c:delete val="1"/>
            </c:dLbl>
            <c:dLbl>
              <c:idx val="8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Male</c:v>
                </c:pt>
                <c:pt idx="1">
                  <c:v>Female</c:v>
                </c:pt>
                <c:pt idx="2">
                  <c:v>  </c:v>
                </c:pt>
                <c:pt idx="3">
                  <c:v>16-24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55+</c:v>
                </c:pt>
                <c:pt idx="8">
                  <c:v>      </c:v>
                </c:pt>
                <c:pt idx="9">
                  <c:v>ABC1</c:v>
                </c:pt>
                <c:pt idx="10">
                  <c:v>C2DE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74.686000000000007</c:v>
                </c:pt>
                <c:pt idx="1">
                  <c:v>25.334</c:v>
                </c:pt>
                <c:pt idx="2">
                  <c:v>0</c:v>
                </c:pt>
                <c:pt idx="3">
                  <c:v>6.9989999999999997</c:v>
                </c:pt>
                <c:pt idx="4">
                  <c:v>10.839</c:v>
                </c:pt>
                <c:pt idx="5">
                  <c:v>14.839</c:v>
                </c:pt>
                <c:pt idx="6">
                  <c:v>23.922999999999998</c:v>
                </c:pt>
                <c:pt idx="7">
                  <c:v>43.313000000000002</c:v>
                </c:pt>
                <c:pt idx="9">
                  <c:v>63.116</c:v>
                </c:pt>
                <c:pt idx="10">
                  <c:v>36.850999999999999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Commercial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Male</c:v>
                </c:pt>
                <c:pt idx="1">
                  <c:v>Female</c:v>
                </c:pt>
                <c:pt idx="2">
                  <c:v>  </c:v>
                </c:pt>
                <c:pt idx="3">
                  <c:v>16-24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55+</c:v>
                </c:pt>
                <c:pt idx="8">
                  <c:v>      </c:v>
                </c:pt>
                <c:pt idx="9">
                  <c:v>ABC1</c:v>
                </c:pt>
                <c:pt idx="10">
                  <c:v>C2DE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44.677</c:v>
                </c:pt>
                <c:pt idx="1">
                  <c:v>55.320999999999998</c:v>
                </c:pt>
                <c:pt idx="3">
                  <c:v>5.7089999999999996</c:v>
                </c:pt>
                <c:pt idx="4">
                  <c:v>10.673</c:v>
                </c:pt>
                <c:pt idx="5">
                  <c:v>12.206</c:v>
                </c:pt>
                <c:pt idx="6">
                  <c:v>18.22</c:v>
                </c:pt>
                <c:pt idx="7">
                  <c:v>53.151000000000003</c:v>
                </c:pt>
                <c:pt idx="9">
                  <c:v>42.444000000000003</c:v>
                </c:pt>
                <c:pt idx="10">
                  <c:v>57.546999999999997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38464"/>
        <c:axId val="213441920"/>
      </c:barChart>
      <c:catAx>
        <c:axId val="2134384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441920"/>
        <c:crosses val="autoZero"/>
        <c:auto val="1"/>
        <c:lblAlgn val="ctr"/>
        <c:lblOffset val="100"/>
        <c:noMultiLvlLbl val="0"/>
      </c:catAx>
      <c:valAx>
        <c:axId val="2134419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1343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667919938720259"/>
          <c:y val="4.208341535433071E-2"/>
          <c:w val="0.49473377227091725"/>
          <c:h val="6.895816929133857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4 Text" panose="02000506020000020004" pitchFamily="2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49549416677466E-3"/>
          <c:y val="0.12152460952013448"/>
          <c:w val="0.99155504505833225"/>
          <c:h val="0.63535364154543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Avg. monthly reach Adults (%)</c:v>
                </c:pt>
              </c:strCache>
            </c:strRef>
          </c:tx>
          <c:spPr>
            <a:solidFill>
              <a:srgbClr val="0070C0"/>
            </a:solidFill>
            <a:ln w="29307">
              <a:noFill/>
            </a:ln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 w="29307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0"/>
                <c:pt idx="0">
                  <c:v>SKY SPORTS MAIN EVENT</c:v>
                </c:pt>
                <c:pt idx="1">
                  <c:v>SKY SPORTS NEWS</c:v>
                </c:pt>
                <c:pt idx="2">
                  <c:v>SKY SPORTS PREMIER LEAGUE</c:v>
                </c:pt>
                <c:pt idx="3">
                  <c:v>BT SPORT 1</c:v>
                </c:pt>
                <c:pt idx="4">
                  <c:v>BT SPORT 2</c:v>
                </c:pt>
                <c:pt idx="5">
                  <c:v>SKY SPORTS FOOTBALL</c:v>
                </c:pt>
                <c:pt idx="6">
                  <c:v>BT SPORT 3</c:v>
                </c:pt>
                <c:pt idx="7">
                  <c:v>SKY SPORTS CRICKET</c:v>
                </c:pt>
                <c:pt idx="8">
                  <c:v>SKY SPORTS F1</c:v>
                </c:pt>
                <c:pt idx="9">
                  <c:v>SKY SPORTS ACTION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13.145</c:v>
                </c:pt>
                <c:pt idx="1">
                  <c:v>11.212</c:v>
                </c:pt>
                <c:pt idx="2">
                  <c:v>8.1560000000000006</c:v>
                </c:pt>
                <c:pt idx="3">
                  <c:v>7.0780000000000003</c:v>
                </c:pt>
                <c:pt idx="4">
                  <c:v>5.7380000000000004</c:v>
                </c:pt>
                <c:pt idx="5">
                  <c:v>6.8819999999999997</c:v>
                </c:pt>
                <c:pt idx="6">
                  <c:v>3.5619999999999998</c:v>
                </c:pt>
                <c:pt idx="7">
                  <c:v>6.0670000000000002</c:v>
                </c:pt>
                <c:pt idx="8">
                  <c:v>5.5209999999999999</c:v>
                </c:pt>
                <c:pt idx="9">
                  <c:v>4.2210000000000001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Avg. weekly reach Adults (%)</c:v>
                </c:pt>
              </c:strCache>
            </c:strRef>
          </c:tx>
          <c:spPr>
            <a:solidFill>
              <a:srgbClr val="FFCC00"/>
            </a:solidFill>
            <a:ln w="29496">
              <a:noFill/>
            </a:ln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7"/>
              <c:layout>
                <c:manualLayout>
                  <c:x val="0"/>
                  <c:y val="6.93999167640985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5594643404616907E-4"/>
                  <c:y val="6.5427694982744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8242935735331414E-3"/>
                  <c:y val="4.62058448532173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920179190484491E-3"/>
                  <c:y val="5.5696886002502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307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0"/>
                <c:pt idx="0">
                  <c:v>SKY SPORTS MAIN EVENT</c:v>
                </c:pt>
                <c:pt idx="1">
                  <c:v>SKY SPORTS NEWS</c:v>
                </c:pt>
                <c:pt idx="2">
                  <c:v>SKY SPORTS PREMIER LEAGUE</c:v>
                </c:pt>
                <c:pt idx="3">
                  <c:v>BT SPORT 1</c:v>
                </c:pt>
                <c:pt idx="4">
                  <c:v>BT SPORT 2</c:v>
                </c:pt>
                <c:pt idx="5">
                  <c:v>SKY SPORTS FOOTBALL</c:v>
                </c:pt>
                <c:pt idx="6">
                  <c:v>BT SPORT 3</c:v>
                </c:pt>
                <c:pt idx="7">
                  <c:v>SKY SPORTS CRICKET</c:v>
                </c:pt>
                <c:pt idx="8">
                  <c:v>SKY SPORTS F1</c:v>
                </c:pt>
                <c:pt idx="9">
                  <c:v>SKY SPORTS ACTION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>
                  <c:v>7.78</c:v>
                </c:pt>
                <c:pt idx="1">
                  <c:v>6.5279999999999996</c:v>
                </c:pt>
                <c:pt idx="2">
                  <c:v>3.7530000000000001</c:v>
                </c:pt>
                <c:pt idx="3">
                  <c:v>3.2949999999999999</c:v>
                </c:pt>
                <c:pt idx="4">
                  <c:v>1.9990000000000001</c:v>
                </c:pt>
                <c:pt idx="5">
                  <c:v>2.927</c:v>
                </c:pt>
                <c:pt idx="6">
                  <c:v>1.089</c:v>
                </c:pt>
                <c:pt idx="7">
                  <c:v>3.44</c:v>
                </c:pt>
                <c:pt idx="8">
                  <c:v>2.3420000000000001</c:v>
                </c:pt>
                <c:pt idx="9">
                  <c:v>1.59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50"/>
        <c:axId val="206664064"/>
        <c:axId val="207266176"/>
      </c:barChart>
      <c:catAx>
        <c:axId val="20666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0990">
            <a:noFill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20726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2661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6664064"/>
        <c:crosses val="autoZero"/>
        <c:crossBetween val="between"/>
      </c:valAx>
      <c:spPr>
        <a:noFill/>
        <a:ln w="29496">
          <a:noFill/>
        </a:ln>
      </c:spPr>
    </c:plotArea>
    <c:legend>
      <c:legendPos val="r"/>
      <c:layout>
        <c:manualLayout>
          <c:xMode val="edge"/>
          <c:yMode val="edge"/>
          <c:x val="0.16248676710037821"/>
          <c:y val="0.12597806592918248"/>
          <c:w val="0.77324232352032995"/>
          <c:h val="0.12295170561646095"/>
        </c:manualLayout>
      </c:layout>
      <c:overlay val="0"/>
      <c:spPr>
        <a:noFill/>
        <a:ln w="29307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4 Text" panose="02000506020000020004" pitchFamily="2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176068872166129"/>
          <c:y val="9.1507545860443879E-2"/>
          <c:w val="0.4118744824458222"/>
          <c:h val="0.81258799742390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BT Sport</c:v>
                </c:pt>
              </c:strCache>
            </c:strRef>
          </c:tx>
          <c:spPr>
            <a:solidFill>
              <a:srgbClr val="C40000"/>
            </a:solidFill>
          </c:spPr>
          <c:invertIfNegative val="0"/>
          <c:dLbls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C4 Text" panose="0200050602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Whilst watching TV, I search on the internet for products I see advertised </c:v>
                </c:pt>
                <c:pt idx="1">
                  <c:v>I find TV advertising interesting and quite often it gives me something to talk abou</c:v>
                </c:pt>
                <c:pt idx="2">
                  <c:v>Advertising helps me choose what I buy</c:v>
                </c:pt>
                <c:pt idx="3">
                  <c:v>On television I enjoy the adverts as much as the programmes</c:v>
                </c:pt>
                <c:pt idx="4">
                  <c:v>Celebrities influence my purchase decisions</c:v>
                </c:pt>
                <c:pt idx="5">
                  <c:v>I tend to buy products from companies who sponsor TV programmes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122</c:v>
                </c:pt>
                <c:pt idx="1">
                  <c:v>131</c:v>
                </c:pt>
                <c:pt idx="2">
                  <c:v>134</c:v>
                </c:pt>
                <c:pt idx="3">
                  <c:v>142</c:v>
                </c:pt>
                <c:pt idx="4">
                  <c:v>157</c:v>
                </c:pt>
                <c:pt idx="5">
                  <c:v>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952640"/>
        <c:axId val="131954560"/>
      </c:barChart>
      <c:catAx>
        <c:axId val="131952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aseline="0">
                <a:solidFill>
                  <a:srgbClr val="000000"/>
                </a:solidFill>
                <a:latin typeface="C4 Text" panose="02000506020000020004" pitchFamily="2" charset="0"/>
              </a:defRPr>
            </a:pPr>
            <a:endParaRPr lang="en-US"/>
          </a:p>
        </c:txPr>
        <c:crossAx val="131954560"/>
        <c:crosses val="autoZero"/>
        <c:auto val="1"/>
        <c:lblAlgn val="ctr"/>
        <c:lblOffset val="100"/>
        <c:noMultiLvlLbl val="0"/>
      </c:catAx>
      <c:valAx>
        <c:axId val="13195456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131952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6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2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22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13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40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44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43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40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1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78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11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8472681" y="4803997"/>
            <a:ext cx="683568" cy="3693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 smtClean="0">
                <a:solidFill>
                  <a:prstClr val="white">
                    <a:lumMod val="65000"/>
                  </a:prstClr>
                </a:solidFill>
                <a:latin typeface="C4 Text" charset="0"/>
              </a:rPr>
              <a:t>AT&amp;I</a:t>
            </a:r>
            <a:endParaRPr lang="en-GB" sz="1100" b="1" dirty="0">
              <a:solidFill>
                <a:prstClr val="white">
                  <a:lumMod val="65000"/>
                </a:prstClr>
              </a:solidFill>
              <a:latin typeface="C4 Text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10" y1="4282" x2="1910" y2="4282"/>
                        <a14:foregroundMark x1="7639" y1="5525" x2="7639" y2="5525"/>
                        <a14:foregroundMark x1="6510" y1="16436" x2="6510" y2="16436"/>
                        <a14:foregroundMark x1="3299" y1="21685" x2="3299" y2="21685"/>
                        <a14:foregroundMark x1="8681" y1="30525" x2="8681" y2="30525"/>
                        <a14:foregroundMark x1="13108" y1="41160" x2="13108" y2="41160"/>
                        <a14:foregroundMark x1="6510" y1="54972" x2="6424" y2="55387"/>
                        <a14:foregroundMark x1="15017" y1="67818" x2="15017" y2="67818"/>
                        <a14:foregroundMark x1="8854" y1="73343" x2="8854" y2="73343"/>
                        <a14:foregroundMark x1="23611" y1="79558" x2="23611" y2="79558"/>
                        <a14:foregroundMark x1="4774" y1="58840" x2="4774" y2="58840"/>
                        <a14:foregroundMark x1="11372" y1="89917" x2="11372" y2="89917"/>
                        <a14:foregroundMark x1="33333" y1="94199" x2="33333" y2="94199"/>
                        <a14:foregroundMark x1="17448" y1="98343" x2="17448" y2="98343"/>
                        <a14:foregroundMark x1="21528" y1="90746" x2="21528" y2="90746"/>
                        <a14:foregroundMark x1="24566" y1="90746" x2="24566" y2="90746"/>
                        <a14:foregroundMark x1="5642" y1="90884" x2="5642" y2="90884"/>
                        <a14:foregroundMark x1="4601" y1="88260" x2="4601" y2="88260"/>
                        <a14:foregroundMark x1="3906" y1="79696" x2="3906" y2="79696"/>
                        <a14:foregroundMark x1="434" y1="70580" x2="434" y2="70580"/>
                        <a14:foregroundMark x1="5122" y1="69613" x2="5122" y2="69613"/>
                        <a14:foregroundMark x1="34635" y1="94199" x2="34635" y2="94199"/>
                        <a14:foregroundMark x1="22569" y1="85083" x2="22569" y2="85083"/>
                        <a14:foregroundMark x1="23177" y1="88260" x2="23177" y2="88260"/>
                        <a14:foregroundMark x1="24479" y1="89227" x2="24479" y2="89227"/>
                        <a14:foregroundMark x1="24913" y1="89917" x2="24913" y2="89917"/>
                        <a14:foregroundMark x1="26736" y1="90193" x2="26736" y2="90193"/>
                        <a14:foregroundMark x1="28559" y1="89641" x2="28559" y2="89641"/>
                        <a14:foregroundMark x1="29427" y1="89503" x2="29427" y2="89503"/>
                        <a14:foregroundMark x1="30729" y1="89227" x2="30729" y2="89227"/>
                        <a14:foregroundMark x1="25347" y1="86326" x2="25347" y2="86326"/>
                        <a14:foregroundMark x1="16319" y1="86602" x2="16319" y2="86602"/>
                        <a14:foregroundMark x1="16580" y1="88122" x2="16580" y2="88122"/>
                        <a14:foregroundMark x1="11806" y1="89917" x2="11806" y2="89917"/>
                        <a14:foregroundMark x1="12413" y1="89917" x2="12413" y2="89917"/>
                        <a14:foregroundMark x1="10764" y1="85635" x2="10764" y2="85635"/>
                        <a14:foregroundMark x1="8160" y1="86188" x2="8160" y2="86188"/>
                        <a14:foregroundMark x1="5816" y1="86602" x2="5816" y2="86602"/>
                        <a14:foregroundMark x1="3993" y1="90193" x2="3993" y2="90193"/>
                        <a14:foregroundMark x1="5208" y1="94475" x2="6250" y2="94337"/>
                        <a14:foregroundMark x1="10590" y1="93646" x2="11198" y2="93646"/>
                        <a14:foregroundMark x1="13021" y1="93232" x2="13542" y2="92956"/>
                        <a14:foregroundMark x1="15885" y1="91851" x2="15885" y2="91851"/>
                        <a14:foregroundMark x1="16319" y1="91575" x2="16406" y2="91160"/>
                        <a14:foregroundMark x1="12847" y1="88122" x2="12847" y2="88122"/>
                        <a14:foregroundMark x1="12847" y1="88122" x2="13108" y2="88398"/>
                        <a14:foregroundMark x1="16319" y1="89917" x2="17969" y2="90746"/>
                        <a14:foregroundMark x1="19097" y1="90746" x2="20226" y2="91160"/>
                        <a14:foregroundMark x1="21354" y1="91160" x2="22656" y2="91575"/>
                        <a14:foregroundMark x1="24392" y1="91436" x2="25260" y2="91436"/>
                        <a14:foregroundMark x1="27517" y1="91436" x2="28993" y2="91436"/>
                        <a14:foregroundMark x1="30208" y1="91436" x2="30642" y2="91436"/>
                        <a14:foregroundMark x1="31250" y1="91436" x2="31424" y2="90884"/>
                        <a14:foregroundMark x1="31250" y1="88950" x2="31250" y2="88950"/>
                        <a14:foregroundMark x1="30903" y1="88122" x2="30903" y2="88122"/>
                        <a14:foregroundMark x1="30382" y1="87155" x2="29688" y2="86878"/>
                        <a14:foregroundMark x1="28212" y1="86326" x2="27951" y2="86326"/>
                        <a14:foregroundMark x1="26389" y1="86188" x2="24392" y2="84945"/>
                        <a14:foregroundMark x1="16580" y1="73757" x2="16580" y2="73757"/>
                        <a14:foregroundMark x1="16580" y1="73204" x2="16580" y2="73204"/>
                        <a14:foregroundMark x1="18837" y1="70856" x2="19965" y2="67956"/>
                        <a14:foregroundMark x1="19358" y1="63674" x2="18750" y2="60359"/>
                        <a14:foregroundMark x1="17708" y1="58287" x2="17188" y2="56630"/>
                        <a14:foregroundMark x1="15538" y1="54420" x2="15365" y2="53591"/>
                        <a14:foregroundMark x1="12760" y1="50552" x2="12240" y2="49724"/>
                        <a14:foregroundMark x1="9722" y1="46961" x2="9288" y2="46133"/>
                        <a14:foregroundMark x1="7552" y1="43785" x2="6771" y2="41575"/>
                        <a14:foregroundMark x1="13281" y1="86878" x2="13281" y2="86878"/>
                        <a14:foregroundMark x1="14497" y1="85773" x2="14497" y2="85773"/>
                        <a14:foregroundMark x1="10851" y1="85359" x2="10851" y2="85359"/>
                        <a14:foregroundMark x1="20052" y1="76105" x2="20052" y2="76105"/>
                        <a14:foregroundMark x1="9549" y1="75829" x2="9549" y2="75829"/>
                        <a14:foregroundMark x1="2691" y1="71409" x2="2691" y2="71409"/>
                        <a14:foregroundMark x1="2257" y1="96547" x2="2257" y2="96547"/>
                        <a14:foregroundMark x1="2691" y1="88536" x2="2691" y2="88536"/>
                        <a14:foregroundMark x1="8854" y1="89365" x2="8854" y2="89365"/>
                        <a14:foregroundMark x1="9288" y1="85635" x2="9288" y2="85635"/>
                        <a14:foregroundMark x1="12413" y1="85221" x2="12413" y2="85221"/>
                        <a14:foregroundMark x1="7986" y1="90884" x2="7986" y2="90884"/>
                        <a14:foregroundMark x1="6944" y1="91575" x2="6944" y2="91575"/>
                        <a14:foregroundMark x1="2604" y1="83011" x2="2604" y2="83011"/>
                        <a14:foregroundMark x1="8854" y1="80525" x2="8854" y2="80525"/>
                        <a14:foregroundMark x1="11892" y1="79558" x2="11892" y2="79558"/>
                        <a14:foregroundMark x1="4774" y1="71271" x2="4774" y2="71271"/>
                        <a14:foregroundMark x1="7986" y1="59945" x2="7986" y2="59945"/>
                        <a14:foregroundMark x1="9115" y1="36878" x2="9115" y2="36878"/>
                        <a14:foregroundMark x1="4514" y1="34669" x2="4514" y2="34669"/>
                        <a14:foregroundMark x1="8247" y1="47790" x2="8247" y2="47790"/>
                        <a14:foregroundMark x1="5990" y1="34945" x2="5990" y2="34945"/>
                        <a14:foregroundMark x1="6510" y1="24862" x2="6510" y2="24862"/>
                        <a14:foregroundMark x1="3472" y1="48481" x2="3472" y2="48481"/>
                        <a14:foregroundMark x1="15451" y1="40884" x2="15451" y2="40884"/>
                        <a14:foregroundMark x1="11024" y1="29282" x2="11024" y2="29282"/>
                        <a14:foregroundMark x1="4688" y1="24586" x2="4688" y2="24586"/>
                        <a14:foregroundMark x1="5035" y1="12707" x2="5035" y2="12707"/>
                        <a14:foregroundMark x1="5208" y1="4834" x2="5208" y2="4834"/>
                        <a14:foregroundMark x1="10243" y1="4282" x2="10243" y2="4282"/>
                        <a14:foregroundMark x1="1997" y1="13812" x2="1997" y2="13812"/>
                        <a14:foregroundMark x1="8247" y1="21133" x2="8247" y2="21133"/>
                        <a14:foregroundMark x1="19358" y1="58011" x2="19358" y2="58011"/>
                        <a14:backgroundMark x1="55729" y1="23757" x2="55729" y2="23757"/>
                        <a14:backgroundMark x1="60069" y1="33425" x2="60069" y2="33425"/>
                        <a14:backgroundMark x1="62934" y1="40055" x2="62934" y2="40055"/>
                        <a14:backgroundMark x1="50781" y1="34116" x2="50434" y2="33978"/>
                        <a14:backgroundMark x1="48351" y1="30663" x2="48351" y2="30663"/>
                        <a14:backgroundMark x1="50608" y1="29972" x2="55556" y2="31077"/>
                        <a14:backgroundMark x1="57465" y1="31077" x2="60156" y2="30387"/>
                        <a14:backgroundMark x1="62674" y1="28867" x2="63802" y2="28867"/>
                        <a14:backgroundMark x1="65278" y1="28315" x2="65712" y2="28315"/>
                        <a14:backgroundMark x1="66753" y1="27624" x2="67188" y2="27348"/>
                        <a14:backgroundMark x1="66840" y1="25276" x2="62066" y2="24862"/>
                        <a14:backgroundMark x1="58333" y1="23895" x2="55816" y2="23481"/>
                        <a14:backgroundMark x1="48177" y1="21961" x2="43229" y2="21685"/>
                        <a14:backgroundMark x1="40017" y1="21133" x2="38281" y2="21823"/>
                        <a14:backgroundMark x1="32552" y1="22928" x2="28646" y2="24171"/>
                        <a14:backgroundMark x1="27170" y1="24448" x2="26042" y2="25414"/>
                        <a14:backgroundMark x1="25868" y1="26657" x2="26997" y2="29696"/>
                        <a14:backgroundMark x1="28993" y1="31906" x2="34115" y2="37431"/>
                        <a14:backgroundMark x1="36458" y1="39227" x2="43750" y2="42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841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5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/>
          <a:stretch/>
        </p:blipFill>
        <p:spPr>
          <a:xfrm>
            <a:off x="9452" y="0"/>
            <a:ext cx="9134547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9566" y="1508851"/>
            <a:ext cx="3362130" cy="7354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400" dirty="0" smtClean="0">
                <a:solidFill>
                  <a:prstClr val="white"/>
                </a:solidFill>
                <a:latin typeface="C4 Headline" panose="02000503030000020004" pitchFamily="2" charset="0"/>
              </a:rPr>
              <a:t>BT Sport</a:t>
            </a:r>
            <a:endParaRPr lang="en-GB" sz="5400" dirty="0">
              <a:solidFill>
                <a:prstClr val="white"/>
              </a:solidFill>
              <a:latin typeface="C4 Headline" panose="0200050303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5939" y="2221730"/>
            <a:ext cx="4248473" cy="725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dirty="0" smtClean="0">
                <a:solidFill>
                  <a:prstClr val="white"/>
                </a:solidFill>
                <a:latin typeface="C4 Headline" panose="02000503030000020004" pitchFamily="2" charset="0"/>
              </a:rPr>
              <a:t>Q3 Update 2018</a:t>
            </a:r>
            <a:endParaRPr lang="en-GB" sz="4000" dirty="0">
              <a:solidFill>
                <a:prstClr val="white"/>
              </a:solidFill>
              <a:latin typeface="C4 Headline" panose="0200050303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10" y1="4282" x2="1910" y2="4282"/>
                        <a14:foregroundMark x1="7639" y1="5525" x2="7639" y2="5525"/>
                        <a14:foregroundMark x1="6510" y1="16436" x2="6510" y2="16436"/>
                        <a14:foregroundMark x1="3299" y1="21685" x2="3299" y2="21685"/>
                        <a14:foregroundMark x1="8681" y1="30525" x2="8681" y2="30525"/>
                        <a14:foregroundMark x1="13108" y1="41160" x2="13108" y2="41160"/>
                        <a14:foregroundMark x1="6510" y1="54972" x2="6424" y2="55387"/>
                        <a14:foregroundMark x1="15017" y1="67818" x2="15017" y2="67818"/>
                        <a14:foregroundMark x1="8854" y1="73343" x2="8854" y2="73343"/>
                        <a14:foregroundMark x1="23611" y1="79558" x2="23611" y2="79558"/>
                        <a14:foregroundMark x1="4774" y1="58840" x2="4774" y2="58840"/>
                        <a14:foregroundMark x1="11372" y1="89917" x2="11372" y2="89917"/>
                        <a14:foregroundMark x1="33333" y1="94199" x2="33333" y2="94199"/>
                        <a14:foregroundMark x1="17448" y1="98343" x2="17448" y2="98343"/>
                        <a14:foregroundMark x1="21528" y1="90746" x2="21528" y2="90746"/>
                        <a14:foregroundMark x1="24566" y1="90746" x2="24566" y2="90746"/>
                        <a14:foregroundMark x1="5642" y1="90884" x2="5642" y2="90884"/>
                        <a14:foregroundMark x1="4601" y1="88260" x2="4601" y2="88260"/>
                        <a14:foregroundMark x1="3906" y1="79696" x2="3906" y2="79696"/>
                        <a14:foregroundMark x1="434" y1="70580" x2="434" y2="70580"/>
                        <a14:foregroundMark x1="5122" y1="69613" x2="5122" y2="69613"/>
                        <a14:foregroundMark x1="34635" y1="94199" x2="34635" y2="94199"/>
                        <a14:foregroundMark x1="22569" y1="85083" x2="22569" y2="85083"/>
                        <a14:foregroundMark x1="23177" y1="88260" x2="23177" y2="88260"/>
                        <a14:foregroundMark x1="24479" y1="89227" x2="24479" y2="89227"/>
                        <a14:foregroundMark x1="24913" y1="89917" x2="24913" y2="89917"/>
                        <a14:foregroundMark x1="26736" y1="90193" x2="26736" y2="90193"/>
                        <a14:foregroundMark x1="28559" y1="89641" x2="28559" y2="89641"/>
                        <a14:foregroundMark x1="29427" y1="89503" x2="29427" y2="89503"/>
                        <a14:foregroundMark x1="30729" y1="89227" x2="30729" y2="89227"/>
                        <a14:foregroundMark x1="25347" y1="86326" x2="25347" y2="86326"/>
                        <a14:foregroundMark x1="16319" y1="86602" x2="16319" y2="86602"/>
                        <a14:foregroundMark x1="16580" y1="88122" x2="16580" y2="88122"/>
                        <a14:foregroundMark x1="11806" y1="89917" x2="11806" y2="89917"/>
                        <a14:foregroundMark x1="12413" y1="89917" x2="12413" y2="89917"/>
                        <a14:foregroundMark x1="10764" y1="85635" x2="10764" y2="85635"/>
                        <a14:foregroundMark x1="8160" y1="86188" x2="8160" y2="86188"/>
                        <a14:foregroundMark x1="5816" y1="86602" x2="5816" y2="86602"/>
                        <a14:foregroundMark x1="3993" y1="90193" x2="3993" y2="90193"/>
                        <a14:foregroundMark x1="5208" y1="94475" x2="6250" y2="94337"/>
                        <a14:foregroundMark x1="10590" y1="93646" x2="11198" y2="93646"/>
                        <a14:foregroundMark x1="13021" y1="93232" x2="13542" y2="92956"/>
                        <a14:foregroundMark x1="15885" y1="91851" x2="15885" y2="91851"/>
                        <a14:foregroundMark x1="16319" y1="91575" x2="16406" y2="91160"/>
                        <a14:foregroundMark x1="12847" y1="88122" x2="12847" y2="88122"/>
                        <a14:foregroundMark x1="12847" y1="88122" x2="13108" y2="88398"/>
                        <a14:foregroundMark x1="16319" y1="89917" x2="17969" y2="90746"/>
                        <a14:foregroundMark x1="19097" y1="90746" x2="20226" y2="91160"/>
                        <a14:foregroundMark x1="21354" y1="91160" x2="22656" y2="91575"/>
                        <a14:foregroundMark x1="24392" y1="91436" x2="25260" y2="91436"/>
                        <a14:foregroundMark x1="27517" y1="91436" x2="28993" y2="91436"/>
                        <a14:foregroundMark x1="30208" y1="91436" x2="30642" y2="91436"/>
                        <a14:foregroundMark x1="31250" y1="91436" x2="31424" y2="90884"/>
                        <a14:foregroundMark x1="31250" y1="88950" x2="31250" y2="88950"/>
                        <a14:foregroundMark x1="30903" y1="88122" x2="30903" y2="88122"/>
                        <a14:foregroundMark x1="30382" y1="87155" x2="29688" y2="86878"/>
                        <a14:foregroundMark x1="28212" y1="86326" x2="27951" y2="86326"/>
                        <a14:foregroundMark x1="26389" y1="86188" x2="24392" y2="84945"/>
                        <a14:foregroundMark x1="16580" y1="73757" x2="16580" y2="73757"/>
                        <a14:foregroundMark x1="16580" y1="73204" x2="16580" y2="73204"/>
                        <a14:foregroundMark x1="18837" y1="70856" x2="19965" y2="67956"/>
                        <a14:foregroundMark x1="19358" y1="63674" x2="18750" y2="60359"/>
                        <a14:foregroundMark x1="17708" y1="58287" x2="17188" y2="56630"/>
                        <a14:foregroundMark x1="15538" y1="54420" x2="15365" y2="53591"/>
                        <a14:foregroundMark x1="12760" y1="50552" x2="12240" y2="49724"/>
                        <a14:foregroundMark x1="9722" y1="46961" x2="9288" y2="46133"/>
                        <a14:foregroundMark x1="7552" y1="43785" x2="6771" y2="41575"/>
                        <a14:foregroundMark x1="13281" y1="86878" x2="13281" y2="86878"/>
                        <a14:foregroundMark x1="14497" y1="85773" x2="14497" y2="85773"/>
                        <a14:foregroundMark x1="10851" y1="85359" x2="10851" y2="85359"/>
                        <a14:foregroundMark x1="20052" y1="76105" x2="20052" y2="76105"/>
                        <a14:foregroundMark x1="9549" y1="75829" x2="9549" y2="75829"/>
                        <a14:foregroundMark x1="2691" y1="71409" x2="2691" y2="71409"/>
                        <a14:foregroundMark x1="2257" y1="96547" x2="2257" y2="96547"/>
                        <a14:foregroundMark x1="2691" y1="88536" x2="2691" y2="88536"/>
                        <a14:foregroundMark x1="8854" y1="89365" x2="8854" y2="89365"/>
                        <a14:foregroundMark x1="9288" y1="85635" x2="9288" y2="85635"/>
                        <a14:foregroundMark x1="12413" y1="85221" x2="12413" y2="85221"/>
                        <a14:foregroundMark x1="7986" y1="90884" x2="7986" y2="90884"/>
                        <a14:foregroundMark x1="6944" y1="91575" x2="6944" y2="91575"/>
                        <a14:foregroundMark x1="2604" y1="83011" x2="2604" y2="83011"/>
                        <a14:foregroundMark x1="8854" y1="80525" x2="8854" y2="80525"/>
                        <a14:foregroundMark x1="11892" y1="79558" x2="11892" y2="79558"/>
                        <a14:foregroundMark x1="4774" y1="71271" x2="4774" y2="71271"/>
                        <a14:foregroundMark x1="7986" y1="59945" x2="7986" y2="59945"/>
                        <a14:foregroundMark x1="9115" y1="36878" x2="9115" y2="36878"/>
                        <a14:foregroundMark x1="4514" y1="34669" x2="4514" y2="34669"/>
                        <a14:foregroundMark x1="8247" y1="47790" x2="8247" y2="47790"/>
                        <a14:foregroundMark x1="5990" y1="34945" x2="5990" y2="34945"/>
                        <a14:foregroundMark x1="6510" y1="24862" x2="6510" y2="24862"/>
                        <a14:foregroundMark x1="3472" y1="48481" x2="3472" y2="48481"/>
                        <a14:foregroundMark x1="15451" y1="40884" x2="15451" y2="40884"/>
                        <a14:foregroundMark x1="11024" y1="29282" x2="11024" y2="29282"/>
                        <a14:foregroundMark x1="4688" y1="24586" x2="4688" y2="24586"/>
                        <a14:foregroundMark x1="5035" y1="12707" x2="5035" y2="12707"/>
                        <a14:foregroundMark x1="5208" y1="4834" x2="5208" y2="4834"/>
                        <a14:foregroundMark x1="10243" y1="4282" x2="10243" y2="4282"/>
                        <a14:foregroundMark x1="1997" y1="13812" x2="1997" y2="13812"/>
                        <a14:foregroundMark x1="8247" y1="21133" x2="8247" y2="21133"/>
                        <a14:foregroundMark x1="19358" y1="58011" x2="19358" y2="58011"/>
                        <a14:backgroundMark x1="55729" y1="23757" x2="55729" y2="23757"/>
                        <a14:backgroundMark x1="60069" y1="33425" x2="60069" y2="33425"/>
                        <a14:backgroundMark x1="62934" y1="40055" x2="62934" y2="40055"/>
                        <a14:backgroundMark x1="50781" y1="34116" x2="50434" y2="33978"/>
                        <a14:backgroundMark x1="48351" y1="30663" x2="48351" y2="30663"/>
                        <a14:backgroundMark x1="50608" y1="29972" x2="55556" y2="31077"/>
                        <a14:backgroundMark x1="57465" y1="31077" x2="60156" y2="30387"/>
                        <a14:backgroundMark x1="62674" y1="28867" x2="63802" y2="28867"/>
                        <a14:backgroundMark x1="65278" y1="28315" x2="65712" y2="28315"/>
                        <a14:backgroundMark x1="66753" y1="27624" x2="67188" y2="27348"/>
                        <a14:backgroundMark x1="66840" y1="25276" x2="62066" y2="24862"/>
                        <a14:backgroundMark x1="58333" y1="23895" x2="55816" y2="23481"/>
                        <a14:backgroundMark x1="48177" y1="21961" x2="43229" y2="21685"/>
                        <a14:backgroundMark x1="40017" y1="21133" x2="38281" y2="21823"/>
                        <a14:backgroundMark x1="32552" y1="22928" x2="28646" y2="24171"/>
                        <a14:backgroundMark x1="27170" y1="24448" x2="26042" y2="25414"/>
                        <a14:backgroundMark x1="25868" y1="26657" x2="26997" y2="29696"/>
                        <a14:backgroundMark x1="28993" y1="31906" x2="34115" y2="37431"/>
                        <a14:backgroundMark x1="36458" y1="39227" x2="43750" y2="42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91"/>
          <a:stretch/>
        </p:blipFill>
        <p:spPr>
          <a:xfrm>
            <a:off x="0" y="0"/>
            <a:ext cx="3749040" cy="5143500"/>
          </a:xfrm>
          <a:prstGeom prst="rect">
            <a:avLst/>
          </a:prstGeom>
        </p:spPr>
      </p:pic>
      <p:pic>
        <p:nvPicPr>
          <p:cNvPr id="8" name="Picture 3" descr="\\Channel4.Local\CorpData\ADSales\Trade Marketing\Presentation Resources\3. Logo Library\1. Channel 4 Network\0. 4 Sales\Transparent Backgrounds\Corporate_Secondary_Sales_Grey_Port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49436"/>
            <a:ext cx="860053" cy="8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a637.phobos.apple.com/us/r30/Purple5/v4/dd/69/58/dd6958eb-1ace-35dd-b277-e7e81c368f94/mzl.bddcftkj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7" r="4431" b="26042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5616" y="109076"/>
            <a:ext cx="5688632" cy="3240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prstClr val="white"/>
                </a:solidFill>
                <a:latin typeface="C4 Headline" panose="02000503030000020004" pitchFamily="2" charset="0"/>
              </a:rPr>
              <a:t>BT Sport profiles male and upmarket </a:t>
            </a:r>
            <a:endParaRPr lang="en-GB" sz="2400" dirty="0">
              <a:solidFill>
                <a:prstClr val="white"/>
              </a:solidFill>
              <a:latin typeface="C4 Headline" panose="02000503030000020004" pitchFamily="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07704" y="562727"/>
            <a:ext cx="7128792" cy="4018046"/>
          </a:xfrm>
          <a:prstGeom prst="roundRect">
            <a:avLst/>
          </a:prstGeom>
          <a:solidFill>
            <a:schemeClr val="bg1"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C4 Text" panose="02000506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10" y1="4282" x2="1910" y2="4282"/>
                        <a14:foregroundMark x1="7639" y1="5525" x2="7639" y2="5525"/>
                        <a14:foregroundMark x1="6510" y1="16436" x2="6510" y2="16436"/>
                        <a14:foregroundMark x1="3299" y1="21685" x2="3299" y2="21685"/>
                        <a14:foregroundMark x1="8681" y1="30525" x2="8681" y2="30525"/>
                        <a14:foregroundMark x1="13108" y1="41160" x2="13108" y2="41160"/>
                        <a14:foregroundMark x1="6510" y1="54972" x2="6424" y2="55387"/>
                        <a14:foregroundMark x1="15017" y1="67818" x2="15017" y2="67818"/>
                        <a14:foregroundMark x1="8854" y1="73343" x2="8854" y2="73343"/>
                        <a14:foregroundMark x1="23611" y1="79558" x2="23611" y2="79558"/>
                        <a14:foregroundMark x1="4774" y1="58840" x2="4774" y2="58840"/>
                        <a14:foregroundMark x1="11372" y1="89917" x2="11372" y2="89917"/>
                        <a14:foregroundMark x1="33333" y1="94199" x2="33333" y2="94199"/>
                        <a14:foregroundMark x1="17448" y1="98343" x2="17448" y2="98343"/>
                        <a14:foregroundMark x1="21528" y1="90746" x2="21528" y2="90746"/>
                        <a14:foregroundMark x1="24566" y1="90746" x2="24566" y2="90746"/>
                        <a14:foregroundMark x1="5642" y1="90884" x2="5642" y2="90884"/>
                        <a14:foregroundMark x1="4601" y1="88260" x2="4601" y2="88260"/>
                        <a14:foregroundMark x1="3906" y1="79696" x2="3906" y2="79696"/>
                        <a14:foregroundMark x1="434" y1="70580" x2="434" y2="70580"/>
                        <a14:foregroundMark x1="5122" y1="69613" x2="5122" y2="69613"/>
                        <a14:foregroundMark x1="34635" y1="94199" x2="34635" y2="94199"/>
                        <a14:foregroundMark x1="22569" y1="85083" x2="22569" y2="85083"/>
                        <a14:foregroundMark x1="23177" y1="88260" x2="23177" y2="88260"/>
                        <a14:foregroundMark x1="24479" y1="89227" x2="24479" y2="89227"/>
                        <a14:foregroundMark x1="24913" y1="89917" x2="24913" y2="89917"/>
                        <a14:foregroundMark x1="26736" y1="90193" x2="26736" y2="90193"/>
                        <a14:foregroundMark x1="28559" y1="89641" x2="28559" y2="89641"/>
                        <a14:foregroundMark x1="29427" y1="89503" x2="29427" y2="89503"/>
                        <a14:foregroundMark x1="30729" y1="89227" x2="30729" y2="89227"/>
                        <a14:foregroundMark x1="25347" y1="86326" x2="25347" y2="86326"/>
                        <a14:foregroundMark x1="16319" y1="86602" x2="16319" y2="86602"/>
                        <a14:foregroundMark x1="16580" y1="88122" x2="16580" y2="88122"/>
                        <a14:foregroundMark x1="11806" y1="89917" x2="11806" y2="89917"/>
                        <a14:foregroundMark x1="12413" y1="89917" x2="12413" y2="89917"/>
                        <a14:foregroundMark x1="10764" y1="85635" x2="10764" y2="85635"/>
                        <a14:foregroundMark x1="8160" y1="86188" x2="8160" y2="86188"/>
                        <a14:foregroundMark x1="5816" y1="86602" x2="5816" y2="86602"/>
                        <a14:foregroundMark x1="3993" y1="90193" x2="3993" y2="90193"/>
                        <a14:foregroundMark x1="5208" y1="94475" x2="6250" y2="94337"/>
                        <a14:foregroundMark x1="10590" y1="93646" x2="11198" y2="93646"/>
                        <a14:foregroundMark x1="13021" y1="93232" x2="13542" y2="92956"/>
                        <a14:foregroundMark x1="15885" y1="91851" x2="15885" y2="91851"/>
                        <a14:foregroundMark x1="16319" y1="91575" x2="16406" y2="91160"/>
                        <a14:foregroundMark x1="12847" y1="88122" x2="12847" y2="88122"/>
                        <a14:foregroundMark x1="12847" y1="88122" x2="13108" y2="88398"/>
                        <a14:foregroundMark x1="16319" y1="89917" x2="17969" y2="90746"/>
                        <a14:foregroundMark x1="19097" y1="90746" x2="20226" y2="91160"/>
                        <a14:foregroundMark x1="21354" y1="91160" x2="22656" y2="91575"/>
                        <a14:foregroundMark x1="24392" y1="91436" x2="25260" y2="91436"/>
                        <a14:foregroundMark x1="27517" y1="91436" x2="28993" y2="91436"/>
                        <a14:foregroundMark x1="30208" y1="91436" x2="30642" y2="91436"/>
                        <a14:foregroundMark x1="31250" y1="91436" x2="31424" y2="90884"/>
                        <a14:foregroundMark x1="31250" y1="88950" x2="31250" y2="88950"/>
                        <a14:foregroundMark x1="30903" y1="88122" x2="30903" y2="88122"/>
                        <a14:foregroundMark x1="30382" y1="87155" x2="29688" y2="86878"/>
                        <a14:foregroundMark x1="28212" y1="86326" x2="27951" y2="86326"/>
                        <a14:foregroundMark x1="26389" y1="86188" x2="24392" y2="84945"/>
                        <a14:foregroundMark x1="16580" y1="73757" x2="16580" y2="73757"/>
                        <a14:foregroundMark x1="16580" y1="73204" x2="16580" y2="73204"/>
                        <a14:foregroundMark x1="18837" y1="70856" x2="19965" y2="67956"/>
                        <a14:foregroundMark x1="19358" y1="63674" x2="18750" y2="60359"/>
                        <a14:foregroundMark x1="17708" y1="58287" x2="17188" y2="56630"/>
                        <a14:foregroundMark x1="15538" y1="54420" x2="15365" y2="53591"/>
                        <a14:foregroundMark x1="12760" y1="50552" x2="12240" y2="49724"/>
                        <a14:foregroundMark x1="9722" y1="46961" x2="9288" y2="46133"/>
                        <a14:foregroundMark x1="7552" y1="43785" x2="6771" y2="41575"/>
                        <a14:foregroundMark x1="13281" y1="86878" x2="13281" y2="86878"/>
                        <a14:foregroundMark x1="14497" y1="85773" x2="14497" y2="85773"/>
                        <a14:foregroundMark x1="10851" y1="85359" x2="10851" y2="85359"/>
                        <a14:foregroundMark x1="20052" y1="76105" x2="20052" y2="76105"/>
                        <a14:foregroundMark x1="9549" y1="75829" x2="9549" y2="75829"/>
                        <a14:foregroundMark x1="2691" y1="71409" x2="2691" y2="71409"/>
                        <a14:foregroundMark x1="2257" y1="96547" x2="2257" y2="96547"/>
                        <a14:foregroundMark x1="2691" y1="88536" x2="2691" y2="88536"/>
                        <a14:foregroundMark x1="8854" y1="89365" x2="8854" y2="89365"/>
                        <a14:foregroundMark x1="9288" y1="85635" x2="9288" y2="85635"/>
                        <a14:foregroundMark x1="12413" y1="85221" x2="12413" y2="85221"/>
                        <a14:foregroundMark x1="7986" y1="90884" x2="7986" y2="90884"/>
                        <a14:foregroundMark x1="6944" y1="91575" x2="6944" y2="91575"/>
                        <a14:foregroundMark x1="2604" y1="83011" x2="2604" y2="83011"/>
                        <a14:foregroundMark x1="8854" y1="80525" x2="8854" y2="80525"/>
                        <a14:foregroundMark x1="11892" y1="79558" x2="11892" y2="79558"/>
                        <a14:foregroundMark x1="4774" y1="71271" x2="4774" y2="71271"/>
                        <a14:foregroundMark x1="7986" y1="59945" x2="7986" y2="59945"/>
                        <a14:foregroundMark x1="9115" y1="36878" x2="9115" y2="36878"/>
                        <a14:foregroundMark x1="4514" y1="34669" x2="4514" y2="34669"/>
                        <a14:foregroundMark x1="8247" y1="47790" x2="8247" y2="47790"/>
                        <a14:foregroundMark x1="5990" y1="34945" x2="5990" y2="34945"/>
                        <a14:foregroundMark x1="6510" y1="24862" x2="6510" y2="24862"/>
                        <a14:foregroundMark x1="3472" y1="48481" x2="3472" y2="48481"/>
                        <a14:foregroundMark x1="15451" y1="40884" x2="15451" y2="40884"/>
                        <a14:foregroundMark x1="11024" y1="29282" x2="11024" y2="29282"/>
                        <a14:foregroundMark x1="4688" y1="24586" x2="4688" y2="24586"/>
                        <a14:foregroundMark x1="5035" y1="12707" x2="5035" y2="12707"/>
                        <a14:foregroundMark x1="5208" y1="4834" x2="5208" y2="4834"/>
                        <a14:foregroundMark x1="10243" y1="4282" x2="10243" y2="4282"/>
                        <a14:foregroundMark x1="1997" y1="13812" x2="1997" y2="13812"/>
                        <a14:foregroundMark x1="8247" y1="21133" x2="8247" y2="21133"/>
                        <a14:foregroundMark x1="19358" y1="58011" x2="19358" y2="58011"/>
                        <a14:backgroundMark x1="55729" y1="23757" x2="55729" y2="23757"/>
                        <a14:backgroundMark x1="60069" y1="33425" x2="60069" y2="33425"/>
                        <a14:backgroundMark x1="62934" y1="40055" x2="62934" y2="40055"/>
                        <a14:backgroundMark x1="50781" y1="34116" x2="50434" y2="33978"/>
                        <a14:backgroundMark x1="48351" y1="30663" x2="48351" y2="30663"/>
                        <a14:backgroundMark x1="50608" y1="29972" x2="55556" y2="31077"/>
                        <a14:backgroundMark x1="57465" y1="31077" x2="60156" y2="30387"/>
                        <a14:backgroundMark x1="62674" y1="28867" x2="63802" y2="28867"/>
                        <a14:backgroundMark x1="65278" y1="28315" x2="65712" y2="28315"/>
                        <a14:backgroundMark x1="66753" y1="27624" x2="67188" y2="27348"/>
                        <a14:backgroundMark x1="66840" y1="25276" x2="62066" y2="24862"/>
                        <a14:backgroundMark x1="58333" y1="23895" x2="55816" y2="23481"/>
                        <a14:backgroundMark x1="48177" y1="21961" x2="43229" y2="21685"/>
                        <a14:backgroundMark x1="40017" y1="21133" x2="38281" y2="21823"/>
                        <a14:backgroundMark x1="32552" y1="22928" x2="28646" y2="24171"/>
                        <a14:backgroundMark x1="27170" y1="24448" x2="26042" y2="25414"/>
                        <a14:backgroundMark x1="25868" y1="26657" x2="26997" y2="29696"/>
                        <a14:backgroundMark x1="28993" y1="31906" x2="34115" y2="37431"/>
                        <a14:backgroundMark x1="36458" y1="39227" x2="43750" y2="42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1"/>
            <a:ext cx="8184132" cy="5143500"/>
          </a:xfrm>
          <a:prstGeom prst="rect">
            <a:avLst/>
          </a:prstGeom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735074" y="4925615"/>
            <a:ext cx="54089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chemeClr val="bg1"/>
                </a:solidFill>
                <a:latin typeface="C4 Text" pitchFamily="2" charset="0"/>
              </a:rPr>
              <a:t>Source: </a:t>
            </a:r>
            <a:r>
              <a:rPr lang="en-GB" sz="800" dirty="0" smtClean="0">
                <a:solidFill>
                  <a:schemeClr val="bg1"/>
                </a:solidFill>
                <a:latin typeface="C4 Text" pitchFamily="2" charset="0"/>
              </a:rPr>
              <a:t>BARB </a:t>
            </a:r>
            <a:r>
              <a:rPr lang="en-GB" sz="800" dirty="0" err="1" smtClean="0">
                <a:solidFill>
                  <a:schemeClr val="bg1"/>
                </a:solidFill>
                <a:latin typeface="C4 Text" pitchFamily="2" charset="0"/>
              </a:rPr>
              <a:t>Techedge</a:t>
            </a:r>
            <a:r>
              <a:rPr lang="en-GB" sz="800" dirty="0" smtClean="0">
                <a:solidFill>
                  <a:schemeClr val="bg1"/>
                </a:solidFill>
                <a:latin typeface="C4 Text" pitchFamily="2" charset="0"/>
              </a:rPr>
              <a:t> Q3 2018. BT Sport 1,2 , 3, BT Sport Showcase and BT Sport / ESPN</a:t>
            </a:r>
            <a:endParaRPr lang="en-GB" sz="800" dirty="0">
              <a:solidFill>
                <a:schemeClr val="bg1"/>
              </a:solidFill>
              <a:latin typeface="C4 Text" pitchFamily="2" charset="0"/>
            </a:endParaRPr>
          </a:p>
        </p:txBody>
      </p:sp>
      <p:pic>
        <p:nvPicPr>
          <p:cNvPr id="1027" name="Picture 3" descr="\\Channel4.Local\CorpData\ADSales\Trade Marketing\Presentation Resources\3. Logo Library\1. Channel 4 Network\0. 4 Sales\Transparent Backgrounds\Corporate_Secondary_Sales_Grey_Port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9436"/>
            <a:ext cx="860054" cy="8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80247011"/>
              </p:ext>
            </p:extLst>
          </p:nvPr>
        </p:nvGraphicFramePr>
        <p:xfrm>
          <a:off x="2051720" y="539750"/>
          <a:ext cx="68407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29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637.phobos.apple.com/us/r30/Purple5/v4/dd/69/58/dd6958eb-1ace-35dd-b277-e7e81c368f94/mzl.bddcftkj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7" r="4431" b="26042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39566" y="125036"/>
            <a:ext cx="7924922" cy="1006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dirty="0" smtClean="0">
                <a:solidFill>
                  <a:prstClr val="white"/>
                </a:solidFill>
                <a:latin typeface="C4 Headline" panose="02000503030000020004" pitchFamily="2" charset="0"/>
              </a:rPr>
              <a:t>BT Sport 1 reaches more adults on a weekly and monthly basis than Sky Sports Football, F1 and Action</a:t>
            </a:r>
            <a:endParaRPr lang="en-GB" sz="2400" dirty="0">
              <a:solidFill>
                <a:prstClr val="white"/>
              </a:solidFill>
              <a:latin typeface="C4 Headline" panose="0200050303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10" y1="4282" x2="1910" y2="4282"/>
                        <a14:foregroundMark x1="7639" y1="5525" x2="7639" y2="5525"/>
                        <a14:foregroundMark x1="6510" y1="16436" x2="6510" y2="16436"/>
                        <a14:foregroundMark x1="3299" y1="21685" x2="3299" y2="21685"/>
                        <a14:foregroundMark x1="8681" y1="30525" x2="8681" y2="30525"/>
                        <a14:foregroundMark x1="13108" y1="41160" x2="13108" y2="41160"/>
                        <a14:foregroundMark x1="6510" y1="54972" x2="6424" y2="55387"/>
                        <a14:foregroundMark x1="15017" y1="67818" x2="15017" y2="67818"/>
                        <a14:foregroundMark x1="8854" y1="73343" x2="8854" y2="73343"/>
                        <a14:foregroundMark x1="23611" y1="79558" x2="23611" y2="79558"/>
                        <a14:foregroundMark x1="4774" y1="58840" x2="4774" y2="58840"/>
                        <a14:foregroundMark x1="11372" y1="89917" x2="11372" y2="89917"/>
                        <a14:foregroundMark x1="33333" y1="94199" x2="33333" y2="94199"/>
                        <a14:foregroundMark x1="17448" y1="98343" x2="17448" y2="98343"/>
                        <a14:foregroundMark x1="21528" y1="90746" x2="21528" y2="90746"/>
                        <a14:foregroundMark x1="24566" y1="90746" x2="24566" y2="90746"/>
                        <a14:foregroundMark x1="5642" y1="90884" x2="5642" y2="90884"/>
                        <a14:foregroundMark x1="4601" y1="88260" x2="4601" y2="88260"/>
                        <a14:foregroundMark x1="3906" y1="79696" x2="3906" y2="79696"/>
                        <a14:foregroundMark x1="434" y1="70580" x2="434" y2="70580"/>
                        <a14:foregroundMark x1="5122" y1="69613" x2="5122" y2="69613"/>
                        <a14:foregroundMark x1="34635" y1="94199" x2="34635" y2="94199"/>
                        <a14:foregroundMark x1="22569" y1="85083" x2="22569" y2="85083"/>
                        <a14:foregroundMark x1="23177" y1="88260" x2="23177" y2="88260"/>
                        <a14:foregroundMark x1="24479" y1="89227" x2="24479" y2="89227"/>
                        <a14:foregroundMark x1="24913" y1="89917" x2="24913" y2="89917"/>
                        <a14:foregroundMark x1="26736" y1="90193" x2="26736" y2="90193"/>
                        <a14:foregroundMark x1="28559" y1="89641" x2="28559" y2="89641"/>
                        <a14:foregroundMark x1="29427" y1="89503" x2="29427" y2="89503"/>
                        <a14:foregroundMark x1="30729" y1="89227" x2="30729" y2="89227"/>
                        <a14:foregroundMark x1="25347" y1="86326" x2="25347" y2="86326"/>
                        <a14:foregroundMark x1="16319" y1="86602" x2="16319" y2="86602"/>
                        <a14:foregroundMark x1="16580" y1="88122" x2="16580" y2="88122"/>
                        <a14:foregroundMark x1="11806" y1="89917" x2="11806" y2="89917"/>
                        <a14:foregroundMark x1="12413" y1="89917" x2="12413" y2="89917"/>
                        <a14:foregroundMark x1="10764" y1="85635" x2="10764" y2="85635"/>
                        <a14:foregroundMark x1="8160" y1="86188" x2="8160" y2="86188"/>
                        <a14:foregroundMark x1="5816" y1="86602" x2="5816" y2="86602"/>
                        <a14:foregroundMark x1="3993" y1="90193" x2="3993" y2="90193"/>
                        <a14:foregroundMark x1="5208" y1="94475" x2="6250" y2="94337"/>
                        <a14:foregroundMark x1="10590" y1="93646" x2="11198" y2="93646"/>
                        <a14:foregroundMark x1="13021" y1="93232" x2="13542" y2="92956"/>
                        <a14:foregroundMark x1="15885" y1="91851" x2="15885" y2="91851"/>
                        <a14:foregroundMark x1="16319" y1="91575" x2="16406" y2="91160"/>
                        <a14:foregroundMark x1="12847" y1="88122" x2="12847" y2="88122"/>
                        <a14:foregroundMark x1="12847" y1="88122" x2="13108" y2="88398"/>
                        <a14:foregroundMark x1="16319" y1="89917" x2="17969" y2="90746"/>
                        <a14:foregroundMark x1="19097" y1="90746" x2="20226" y2="91160"/>
                        <a14:foregroundMark x1="21354" y1="91160" x2="22656" y2="91575"/>
                        <a14:foregroundMark x1="24392" y1="91436" x2="25260" y2="91436"/>
                        <a14:foregroundMark x1="27517" y1="91436" x2="28993" y2="91436"/>
                        <a14:foregroundMark x1="30208" y1="91436" x2="30642" y2="91436"/>
                        <a14:foregroundMark x1="31250" y1="91436" x2="31424" y2="90884"/>
                        <a14:foregroundMark x1="31250" y1="88950" x2="31250" y2="88950"/>
                        <a14:foregroundMark x1="30903" y1="88122" x2="30903" y2="88122"/>
                        <a14:foregroundMark x1="30382" y1="87155" x2="29688" y2="86878"/>
                        <a14:foregroundMark x1="28212" y1="86326" x2="27951" y2="86326"/>
                        <a14:foregroundMark x1="26389" y1="86188" x2="24392" y2="84945"/>
                        <a14:foregroundMark x1="16580" y1="73757" x2="16580" y2="73757"/>
                        <a14:foregroundMark x1="16580" y1="73204" x2="16580" y2="73204"/>
                        <a14:foregroundMark x1="18837" y1="70856" x2="19965" y2="67956"/>
                        <a14:foregroundMark x1="19358" y1="63674" x2="18750" y2="60359"/>
                        <a14:foregroundMark x1="17708" y1="58287" x2="17188" y2="56630"/>
                        <a14:foregroundMark x1="15538" y1="54420" x2="15365" y2="53591"/>
                        <a14:foregroundMark x1="12760" y1="50552" x2="12240" y2="49724"/>
                        <a14:foregroundMark x1="9722" y1="46961" x2="9288" y2="46133"/>
                        <a14:foregroundMark x1="7552" y1="43785" x2="6771" y2="41575"/>
                        <a14:foregroundMark x1="13281" y1="86878" x2="13281" y2="86878"/>
                        <a14:foregroundMark x1="14497" y1="85773" x2="14497" y2="85773"/>
                        <a14:foregroundMark x1="10851" y1="85359" x2="10851" y2="85359"/>
                        <a14:foregroundMark x1="20052" y1="76105" x2="20052" y2="76105"/>
                        <a14:foregroundMark x1="9549" y1="75829" x2="9549" y2="75829"/>
                        <a14:foregroundMark x1="2691" y1="71409" x2="2691" y2="71409"/>
                        <a14:foregroundMark x1="2257" y1="96547" x2="2257" y2="96547"/>
                        <a14:foregroundMark x1="2691" y1="88536" x2="2691" y2="88536"/>
                        <a14:foregroundMark x1="8854" y1="89365" x2="8854" y2="89365"/>
                        <a14:foregroundMark x1="9288" y1="85635" x2="9288" y2="85635"/>
                        <a14:foregroundMark x1="12413" y1="85221" x2="12413" y2="85221"/>
                        <a14:foregroundMark x1="7986" y1="90884" x2="7986" y2="90884"/>
                        <a14:foregroundMark x1="6944" y1="91575" x2="6944" y2="91575"/>
                        <a14:foregroundMark x1="2604" y1="83011" x2="2604" y2="83011"/>
                        <a14:foregroundMark x1="8854" y1="80525" x2="8854" y2="80525"/>
                        <a14:foregroundMark x1="11892" y1="79558" x2="11892" y2="79558"/>
                        <a14:foregroundMark x1="4774" y1="71271" x2="4774" y2="71271"/>
                        <a14:foregroundMark x1="7986" y1="59945" x2="7986" y2="59945"/>
                        <a14:foregroundMark x1="9115" y1="36878" x2="9115" y2="36878"/>
                        <a14:foregroundMark x1="4514" y1="34669" x2="4514" y2="34669"/>
                        <a14:foregroundMark x1="8247" y1="47790" x2="8247" y2="47790"/>
                        <a14:foregroundMark x1="5990" y1="34945" x2="5990" y2="34945"/>
                        <a14:foregroundMark x1="6510" y1="24862" x2="6510" y2="24862"/>
                        <a14:foregroundMark x1="3472" y1="48481" x2="3472" y2="48481"/>
                        <a14:foregroundMark x1="15451" y1="40884" x2="15451" y2="40884"/>
                        <a14:foregroundMark x1="11024" y1="29282" x2="11024" y2="29282"/>
                        <a14:foregroundMark x1="4688" y1="24586" x2="4688" y2="24586"/>
                        <a14:foregroundMark x1="5035" y1="12707" x2="5035" y2="12707"/>
                        <a14:foregroundMark x1="5208" y1="4834" x2="5208" y2="4834"/>
                        <a14:foregroundMark x1="10243" y1="4282" x2="10243" y2="4282"/>
                        <a14:foregroundMark x1="1997" y1="13812" x2="1997" y2="13812"/>
                        <a14:foregroundMark x1="8247" y1="21133" x2="8247" y2="21133"/>
                        <a14:foregroundMark x1="19358" y1="58011" x2="19358" y2="58011"/>
                        <a14:backgroundMark x1="55729" y1="23757" x2="55729" y2="23757"/>
                        <a14:backgroundMark x1="60069" y1="33425" x2="60069" y2="33425"/>
                        <a14:backgroundMark x1="62934" y1="40055" x2="62934" y2="40055"/>
                        <a14:backgroundMark x1="50781" y1="34116" x2="50434" y2="33978"/>
                        <a14:backgroundMark x1="48351" y1="30663" x2="48351" y2="30663"/>
                        <a14:backgroundMark x1="50608" y1="29972" x2="55556" y2="31077"/>
                        <a14:backgroundMark x1="57465" y1="31077" x2="60156" y2="30387"/>
                        <a14:backgroundMark x1="62674" y1="28867" x2="63802" y2="28867"/>
                        <a14:backgroundMark x1="65278" y1="28315" x2="65712" y2="28315"/>
                        <a14:backgroundMark x1="66753" y1="27624" x2="67188" y2="27348"/>
                        <a14:backgroundMark x1="66840" y1="25276" x2="62066" y2="24862"/>
                        <a14:backgroundMark x1="58333" y1="23895" x2="55816" y2="23481"/>
                        <a14:backgroundMark x1="48177" y1="21961" x2="43229" y2="21685"/>
                        <a14:backgroundMark x1="40017" y1="21133" x2="38281" y2="21823"/>
                        <a14:backgroundMark x1="32552" y1="22928" x2="28646" y2="24171"/>
                        <a14:backgroundMark x1="27170" y1="24448" x2="26042" y2="25414"/>
                        <a14:backgroundMark x1="25868" y1="26657" x2="26997" y2="29696"/>
                        <a14:backgroundMark x1="28993" y1="31906" x2="34115" y2="37431"/>
                        <a14:backgroundMark x1="36458" y1="39227" x2="43750" y2="42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40" y="0"/>
            <a:ext cx="8184132" cy="5143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2051721" y="1203598"/>
            <a:ext cx="6912767" cy="3182754"/>
          </a:xfrm>
          <a:prstGeom prst="roundRect">
            <a:avLst/>
          </a:prstGeom>
          <a:solidFill>
            <a:schemeClr val="bg1"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C4 Text" panose="02000506020000020004" pitchFamily="2" charset="0"/>
            </a:endParaRPr>
          </a:p>
        </p:txBody>
      </p:sp>
      <p:graphicFrame>
        <p:nvGraphicFramePr>
          <p:cNvPr id="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4363"/>
              </p:ext>
            </p:extLst>
          </p:nvPr>
        </p:nvGraphicFramePr>
        <p:xfrm>
          <a:off x="2403021" y="915566"/>
          <a:ext cx="656146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3" descr="\\Channel4.Local\CorpData\ADSales\Trade Marketing\Presentation Resources\3. Logo Library\1. Channel 4 Network\0. 4 Sales\Transparent Backgrounds\Corporate_Secondary_Sales_Grey_Port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49436"/>
            <a:ext cx="860053" cy="8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336269" y="4928056"/>
            <a:ext cx="48077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chemeClr val="bg1"/>
                </a:solidFill>
                <a:latin typeface="C4 Text" pitchFamily="2" charset="0"/>
              </a:rPr>
              <a:t>Source: </a:t>
            </a:r>
            <a:r>
              <a:rPr lang="en-GB" sz="800" dirty="0" smtClean="0">
                <a:solidFill>
                  <a:schemeClr val="bg1"/>
                </a:solidFill>
                <a:latin typeface="C4 Text" pitchFamily="2" charset="0"/>
              </a:rPr>
              <a:t>BARB </a:t>
            </a:r>
            <a:r>
              <a:rPr lang="en-GB" sz="800" dirty="0" err="1" smtClean="0">
                <a:solidFill>
                  <a:schemeClr val="bg1"/>
                </a:solidFill>
                <a:latin typeface="C4 Text" pitchFamily="2" charset="0"/>
              </a:rPr>
              <a:t>Techedge</a:t>
            </a:r>
            <a:r>
              <a:rPr lang="en-GB" sz="800" dirty="0">
                <a:solidFill>
                  <a:schemeClr val="bg1"/>
                </a:solidFill>
                <a:latin typeface="C4 Text" pitchFamily="2" charset="0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C4 Text" pitchFamily="2" charset="0"/>
              </a:rPr>
              <a:t>– Q3 2018, reach condition = 3+ minutes consecutive viewing</a:t>
            </a:r>
            <a:endParaRPr lang="en-GB" sz="800" dirty="0">
              <a:solidFill>
                <a:schemeClr val="bg1"/>
              </a:solidFill>
              <a:latin typeface="C4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637.phobos.apple.com/us/r30/Purple5/v4/dd/69/58/dd6958eb-1ace-35dd-b277-e7e81c368f94/mzl.bddcftkj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7" r="4431" b="26042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415" y="202223"/>
            <a:ext cx="5564745" cy="6751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dirty="0" smtClean="0">
                <a:solidFill>
                  <a:prstClr val="white"/>
                </a:solidFill>
                <a:latin typeface="C4 Headline" panose="02000503030000020004" pitchFamily="2" charset="0"/>
              </a:rPr>
              <a:t>Highest rating programmes for adults on BT Sport</a:t>
            </a:r>
            <a:endParaRPr lang="en-GB" sz="2400" dirty="0">
              <a:solidFill>
                <a:prstClr val="white"/>
              </a:solidFill>
              <a:latin typeface="C4 Headline" panose="02000503030000020004" pitchFamily="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483768" y="987574"/>
            <a:ext cx="6480720" cy="3852428"/>
          </a:xfrm>
          <a:prstGeom prst="roundRect">
            <a:avLst/>
          </a:prstGeom>
          <a:solidFill>
            <a:schemeClr val="bg1"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C4 Text" panose="02000506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10" y1="4282" x2="1910" y2="4282"/>
                        <a14:foregroundMark x1="7639" y1="5525" x2="7639" y2="5525"/>
                        <a14:foregroundMark x1="6510" y1="16436" x2="6510" y2="16436"/>
                        <a14:foregroundMark x1="3299" y1="21685" x2="3299" y2="21685"/>
                        <a14:foregroundMark x1="8681" y1="30525" x2="8681" y2="30525"/>
                        <a14:foregroundMark x1="13108" y1="41160" x2="13108" y2="41160"/>
                        <a14:foregroundMark x1="6510" y1="54972" x2="6424" y2="55387"/>
                        <a14:foregroundMark x1="15017" y1="67818" x2="15017" y2="67818"/>
                        <a14:foregroundMark x1="8854" y1="73343" x2="8854" y2="73343"/>
                        <a14:foregroundMark x1="23611" y1="79558" x2="23611" y2="79558"/>
                        <a14:foregroundMark x1="4774" y1="58840" x2="4774" y2="58840"/>
                        <a14:foregroundMark x1="11372" y1="89917" x2="11372" y2="89917"/>
                        <a14:foregroundMark x1="33333" y1="94199" x2="33333" y2="94199"/>
                        <a14:foregroundMark x1="17448" y1="98343" x2="17448" y2="98343"/>
                        <a14:foregroundMark x1="21528" y1="90746" x2="21528" y2="90746"/>
                        <a14:foregroundMark x1="24566" y1="90746" x2="24566" y2="90746"/>
                        <a14:foregroundMark x1="5642" y1="90884" x2="5642" y2="90884"/>
                        <a14:foregroundMark x1="4601" y1="88260" x2="4601" y2="88260"/>
                        <a14:foregroundMark x1="3906" y1="79696" x2="3906" y2="79696"/>
                        <a14:foregroundMark x1="434" y1="70580" x2="434" y2="70580"/>
                        <a14:foregroundMark x1="5122" y1="69613" x2="5122" y2="69613"/>
                        <a14:foregroundMark x1="34635" y1="94199" x2="34635" y2="94199"/>
                        <a14:foregroundMark x1="22569" y1="85083" x2="22569" y2="85083"/>
                        <a14:foregroundMark x1="23177" y1="88260" x2="23177" y2="88260"/>
                        <a14:foregroundMark x1="24479" y1="89227" x2="24479" y2="89227"/>
                        <a14:foregroundMark x1="24913" y1="89917" x2="24913" y2="89917"/>
                        <a14:foregroundMark x1="26736" y1="90193" x2="26736" y2="90193"/>
                        <a14:foregroundMark x1="28559" y1="89641" x2="28559" y2="89641"/>
                        <a14:foregroundMark x1="29427" y1="89503" x2="29427" y2="89503"/>
                        <a14:foregroundMark x1="30729" y1="89227" x2="30729" y2="89227"/>
                        <a14:foregroundMark x1="25347" y1="86326" x2="25347" y2="86326"/>
                        <a14:foregroundMark x1="16319" y1="86602" x2="16319" y2="86602"/>
                        <a14:foregroundMark x1="16580" y1="88122" x2="16580" y2="88122"/>
                        <a14:foregroundMark x1="11806" y1="89917" x2="11806" y2="89917"/>
                        <a14:foregroundMark x1="12413" y1="89917" x2="12413" y2="89917"/>
                        <a14:foregroundMark x1="10764" y1="85635" x2="10764" y2="85635"/>
                        <a14:foregroundMark x1="8160" y1="86188" x2="8160" y2="86188"/>
                        <a14:foregroundMark x1="5816" y1="86602" x2="5816" y2="86602"/>
                        <a14:foregroundMark x1="3993" y1="90193" x2="3993" y2="90193"/>
                        <a14:foregroundMark x1="5208" y1="94475" x2="6250" y2="94337"/>
                        <a14:foregroundMark x1="10590" y1="93646" x2="11198" y2="93646"/>
                        <a14:foregroundMark x1="13021" y1="93232" x2="13542" y2="92956"/>
                        <a14:foregroundMark x1="15885" y1="91851" x2="15885" y2="91851"/>
                        <a14:foregroundMark x1="16319" y1="91575" x2="16406" y2="91160"/>
                        <a14:foregroundMark x1="12847" y1="88122" x2="12847" y2="88122"/>
                        <a14:foregroundMark x1="12847" y1="88122" x2="13108" y2="88398"/>
                        <a14:foregroundMark x1="16319" y1="89917" x2="17969" y2="90746"/>
                        <a14:foregroundMark x1="19097" y1="90746" x2="20226" y2="91160"/>
                        <a14:foregroundMark x1="21354" y1="91160" x2="22656" y2="91575"/>
                        <a14:foregroundMark x1="24392" y1="91436" x2="25260" y2="91436"/>
                        <a14:foregroundMark x1="27517" y1="91436" x2="28993" y2="91436"/>
                        <a14:foregroundMark x1="30208" y1="91436" x2="30642" y2="91436"/>
                        <a14:foregroundMark x1="31250" y1="91436" x2="31424" y2="90884"/>
                        <a14:foregroundMark x1="31250" y1="88950" x2="31250" y2="88950"/>
                        <a14:foregroundMark x1="30903" y1="88122" x2="30903" y2="88122"/>
                        <a14:foregroundMark x1="30382" y1="87155" x2="29688" y2="86878"/>
                        <a14:foregroundMark x1="28212" y1="86326" x2="27951" y2="86326"/>
                        <a14:foregroundMark x1="26389" y1="86188" x2="24392" y2="84945"/>
                        <a14:foregroundMark x1="16580" y1="73757" x2="16580" y2="73757"/>
                        <a14:foregroundMark x1="16580" y1="73204" x2="16580" y2="73204"/>
                        <a14:foregroundMark x1="18837" y1="70856" x2="19965" y2="67956"/>
                        <a14:foregroundMark x1="19358" y1="63674" x2="18750" y2="60359"/>
                        <a14:foregroundMark x1="17708" y1="58287" x2="17188" y2="56630"/>
                        <a14:foregroundMark x1="15538" y1="54420" x2="15365" y2="53591"/>
                        <a14:foregroundMark x1="12760" y1="50552" x2="12240" y2="49724"/>
                        <a14:foregroundMark x1="9722" y1="46961" x2="9288" y2="46133"/>
                        <a14:foregroundMark x1="7552" y1="43785" x2="6771" y2="41575"/>
                        <a14:foregroundMark x1="13281" y1="86878" x2="13281" y2="86878"/>
                        <a14:foregroundMark x1="14497" y1="85773" x2="14497" y2="85773"/>
                        <a14:foregroundMark x1="10851" y1="85359" x2="10851" y2="85359"/>
                        <a14:foregroundMark x1="20052" y1="76105" x2="20052" y2="76105"/>
                        <a14:foregroundMark x1="9549" y1="75829" x2="9549" y2="75829"/>
                        <a14:foregroundMark x1="2691" y1="71409" x2="2691" y2="71409"/>
                        <a14:foregroundMark x1="2257" y1="96547" x2="2257" y2="96547"/>
                        <a14:foregroundMark x1="2691" y1="88536" x2="2691" y2="88536"/>
                        <a14:foregroundMark x1="8854" y1="89365" x2="8854" y2="89365"/>
                        <a14:foregroundMark x1="9288" y1="85635" x2="9288" y2="85635"/>
                        <a14:foregroundMark x1="12413" y1="85221" x2="12413" y2="85221"/>
                        <a14:foregroundMark x1="7986" y1="90884" x2="7986" y2="90884"/>
                        <a14:foregroundMark x1="6944" y1="91575" x2="6944" y2="91575"/>
                        <a14:foregroundMark x1="2604" y1="83011" x2="2604" y2="83011"/>
                        <a14:foregroundMark x1="8854" y1="80525" x2="8854" y2="80525"/>
                        <a14:foregroundMark x1="11892" y1="79558" x2="11892" y2="79558"/>
                        <a14:foregroundMark x1="4774" y1="71271" x2="4774" y2="71271"/>
                        <a14:foregroundMark x1="7986" y1="59945" x2="7986" y2="59945"/>
                        <a14:foregroundMark x1="9115" y1="36878" x2="9115" y2="36878"/>
                        <a14:foregroundMark x1="4514" y1="34669" x2="4514" y2="34669"/>
                        <a14:foregroundMark x1="8247" y1="47790" x2="8247" y2="47790"/>
                        <a14:foregroundMark x1="5990" y1="34945" x2="5990" y2="34945"/>
                        <a14:foregroundMark x1="6510" y1="24862" x2="6510" y2="24862"/>
                        <a14:foregroundMark x1="3472" y1="48481" x2="3472" y2="48481"/>
                        <a14:foregroundMark x1="15451" y1="40884" x2="15451" y2="40884"/>
                        <a14:foregroundMark x1="11024" y1="29282" x2="11024" y2="29282"/>
                        <a14:foregroundMark x1="4688" y1="24586" x2="4688" y2="24586"/>
                        <a14:foregroundMark x1="5035" y1="12707" x2="5035" y2="12707"/>
                        <a14:foregroundMark x1="5208" y1="4834" x2="5208" y2="4834"/>
                        <a14:foregroundMark x1="10243" y1="4282" x2="10243" y2="4282"/>
                        <a14:foregroundMark x1="1997" y1="13812" x2="1997" y2="13812"/>
                        <a14:foregroundMark x1="8247" y1="21133" x2="8247" y2="21133"/>
                        <a14:foregroundMark x1="19358" y1="58011" x2="19358" y2="58011"/>
                        <a14:backgroundMark x1="55729" y1="23757" x2="55729" y2="23757"/>
                        <a14:backgroundMark x1="60069" y1="33425" x2="60069" y2="33425"/>
                        <a14:backgroundMark x1="62934" y1="40055" x2="62934" y2="40055"/>
                        <a14:backgroundMark x1="50781" y1="34116" x2="50434" y2="33978"/>
                        <a14:backgroundMark x1="48351" y1="30663" x2="48351" y2="30663"/>
                        <a14:backgroundMark x1="50608" y1="29972" x2="55556" y2="31077"/>
                        <a14:backgroundMark x1="57465" y1="31077" x2="60156" y2="30387"/>
                        <a14:backgroundMark x1="62674" y1="28867" x2="63802" y2="28867"/>
                        <a14:backgroundMark x1="65278" y1="28315" x2="65712" y2="28315"/>
                        <a14:backgroundMark x1="66753" y1="27624" x2="67188" y2="27348"/>
                        <a14:backgroundMark x1="66840" y1="25276" x2="62066" y2="24862"/>
                        <a14:backgroundMark x1="58333" y1="23895" x2="55816" y2="23481"/>
                        <a14:backgroundMark x1="48177" y1="21961" x2="43229" y2="21685"/>
                        <a14:backgroundMark x1="40017" y1="21133" x2="38281" y2="21823"/>
                        <a14:backgroundMark x1="32552" y1="22928" x2="28646" y2="24171"/>
                        <a14:backgroundMark x1="27170" y1="24448" x2="26042" y2="25414"/>
                        <a14:backgroundMark x1="25868" y1="26657" x2="26997" y2="29696"/>
                        <a14:backgroundMark x1="28993" y1="31906" x2="34115" y2="37431"/>
                        <a14:backgroundMark x1="36458" y1="39227" x2="43750" y2="42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84132" cy="5143500"/>
          </a:xfrm>
          <a:prstGeom prst="rect">
            <a:avLst/>
          </a:prstGeom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627570" y="4948594"/>
            <a:ext cx="55164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chemeClr val="bg1"/>
                </a:solidFill>
                <a:latin typeface="C4 Text" pitchFamily="2" charset="0"/>
              </a:rPr>
              <a:t>Source: </a:t>
            </a:r>
            <a:r>
              <a:rPr lang="en-GB" sz="800" dirty="0" err="1" smtClean="0">
                <a:solidFill>
                  <a:schemeClr val="bg1"/>
                </a:solidFill>
                <a:latin typeface="C4 Text" pitchFamily="2" charset="0"/>
              </a:rPr>
              <a:t>Techedge</a:t>
            </a:r>
            <a:r>
              <a:rPr lang="en-GB" sz="800" dirty="0" smtClean="0">
                <a:solidFill>
                  <a:schemeClr val="bg1"/>
                </a:solidFill>
                <a:latin typeface="C4 Text" pitchFamily="2" charset="0"/>
              </a:rPr>
              <a:t>, Q3 2018. BT </a:t>
            </a:r>
            <a:r>
              <a:rPr lang="en-GB" sz="800" dirty="0">
                <a:solidFill>
                  <a:schemeClr val="bg1"/>
                </a:solidFill>
                <a:latin typeface="C4 Text" pitchFamily="2" charset="0"/>
              </a:rPr>
              <a:t>Sport 1,2 </a:t>
            </a:r>
            <a:r>
              <a:rPr lang="en-GB" sz="800" dirty="0" smtClean="0">
                <a:solidFill>
                  <a:schemeClr val="bg1"/>
                </a:solidFill>
                <a:latin typeface="C4 Text" pitchFamily="2" charset="0"/>
              </a:rPr>
              <a:t>,3 ,Showcase, and  BT Sport /ESPN, Highest occurring programme.</a:t>
            </a:r>
            <a:endParaRPr lang="en-GB" sz="800" dirty="0">
              <a:solidFill>
                <a:schemeClr val="bg1"/>
              </a:solidFill>
              <a:latin typeface="C4 Text" pitchFamily="2" charset="0"/>
            </a:endParaRPr>
          </a:p>
        </p:txBody>
      </p:sp>
      <p:pic>
        <p:nvPicPr>
          <p:cNvPr id="12" name="Picture 3" descr="\\Channel4.Local\CorpData\ADSales\Trade Marketing\Presentation Resources\3. Logo Library\1. Channel 4 Network\0. 4 Sales\Transparent Backgrounds\Corporate_Secondary_Sales_Grey_Port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49436"/>
            <a:ext cx="860053" cy="8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86578"/>
              </p:ext>
            </p:extLst>
          </p:nvPr>
        </p:nvGraphicFramePr>
        <p:xfrm>
          <a:off x="2987825" y="1059581"/>
          <a:ext cx="5796643" cy="3671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7"/>
                <a:gridCol w="4195524"/>
                <a:gridCol w="1169072"/>
              </a:tblGrid>
              <a:tr h="300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Programme Title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000’s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8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UEFA CHAMPIONS LEAGUE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1162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PREMIER LEAGUE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894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FA COMMUNITY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SHIELD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465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80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BT SPORT FIGHT NIGHT LIVE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407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LADBROKES PREMIERSHIP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268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MOTOGP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189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UEFA EUROPA LEAGUE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175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BT SPORT SCORE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136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GALLAGHER PREMIERSHIP RUGBY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129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THE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BETFRED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CUP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126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5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637.phobos.apple.com/us/r30/Purple5/v4/dd/69/58/dd6958eb-1ace-35dd-b277-e7e81c368f94/mzl.bddcftkj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7" r="4431" b="26042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08114" y="154031"/>
            <a:ext cx="5143392" cy="6895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dirty="0" smtClean="0">
                <a:solidFill>
                  <a:prstClr val="white"/>
                </a:solidFill>
                <a:latin typeface="C4 Headline" panose="02000503030000020004" pitchFamily="2" charset="0"/>
              </a:rPr>
              <a:t>Top converting programmes for ABC1 Men on BT Sport</a:t>
            </a:r>
            <a:endParaRPr lang="en-GB" sz="2400" dirty="0">
              <a:solidFill>
                <a:prstClr val="white"/>
              </a:solidFill>
              <a:latin typeface="C4 Headline" panose="02000503030000020004" pitchFamily="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483768" y="987574"/>
            <a:ext cx="6552728" cy="3852428"/>
          </a:xfrm>
          <a:prstGeom prst="roundRect">
            <a:avLst/>
          </a:prstGeom>
          <a:solidFill>
            <a:schemeClr val="bg1"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C4 Text" panose="0200050602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10" y1="4282" x2="1910" y2="4282"/>
                        <a14:foregroundMark x1="7639" y1="5525" x2="7639" y2="5525"/>
                        <a14:foregroundMark x1="6510" y1="16436" x2="6510" y2="16436"/>
                        <a14:foregroundMark x1="3299" y1="21685" x2="3299" y2="21685"/>
                        <a14:foregroundMark x1="8681" y1="30525" x2="8681" y2="30525"/>
                        <a14:foregroundMark x1="13108" y1="41160" x2="13108" y2="41160"/>
                        <a14:foregroundMark x1="6510" y1="54972" x2="6424" y2="55387"/>
                        <a14:foregroundMark x1="15017" y1="67818" x2="15017" y2="67818"/>
                        <a14:foregroundMark x1="8854" y1="73343" x2="8854" y2="73343"/>
                        <a14:foregroundMark x1="23611" y1="79558" x2="23611" y2="79558"/>
                        <a14:foregroundMark x1="4774" y1="58840" x2="4774" y2="58840"/>
                        <a14:foregroundMark x1="11372" y1="89917" x2="11372" y2="89917"/>
                        <a14:foregroundMark x1="33333" y1="94199" x2="33333" y2="94199"/>
                        <a14:foregroundMark x1="17448" y1="98343" x2="17448" y2="98343"/>
                        <a14:foregroundMark x1="21528" y1="90746" x2="21528" y2="90746"/>
                        <a14:foregroundMark x1="24566" y1="90746" x2="24566" y2="90746"/>
                        <a14:foregroundMark x1="5642" y1="90884" x2="5642" y2="90884"/>
                        <a14:foregroundMark x1="4601" y1="88260" x2="4601" y2="88260"/>
                        <a14:foregroundMark x1="3906" y1="79696" x2="3906" y2="79696"/>
                        <a14:foregroundMark x1="434" y1="70580" x2="434" y2="70580"/>
                        <a14:foregroundMark x1="5122" y1="69613" x2="5122" y2="69613"/>
                        <a14:foregroundMark x1="34635" y1="94199" x2="34635" y2="94199"/>
                        <a14:foregroundMark x1="22569" y1="85083" x2="22569" y2="85083"/>
                        <a14:foregroundMark x1="23177" y1="88260" x2="23177" y2="88260"/>
                        <a14:foregroundMark x1="24479" y1="89227" x2="24479" y2="89227"/>
                        <a14:foregroundMark x1="24913" y1="89917" x2="24913" y2="89917"/>
                        <a14:foregroundMark x1="26736" y1="90193" x2="26736" y2="90193"/>
                        <a14:foregroundMark x1="28559" y1="89641" x2="28559" y2="89641"/>
                        <a14:foregroundMark x1="29427" y1="89503" x2="29427" y2="89503"/>
                        <a14:foregroundMark x1="30729" y1="89227" x2="30729" y2="89227"/>
                        <a14:foregroundMark x1="25347" y1="86326" x2="25347" y2="86326"/>
                        <a14:foregroundMark x1="16319" y1="86602" x2="16319" y2="86602"/>
                        <a14:foregroundMark x1="16580" y1="88122" x2="16580" y2="88122"/>
                        <a14:foregroundMark x1="11806" y1="89917" x2="11806" y2="89917"/>
                        <a14:foregroundMark x1="12413" y1="89917" x2="12413" y2="89917"/>
                        <a14:foregroundMark x1="10764" y1="85635" x2="10764" y2="85635"/>
                        <a14:foregroundMark x1="8160" y1="86188" x2="8160" y2="86188"/>
                        <a14:foregroundMark x1="5816" y1="86602" x2="5816" y2="86602"/>
                        <a14:foregroundMark x1="3993" y1="90193" x2="3993" y2="90193"/>
                        <a14:foregroundMark x1="5208" y1="94475" x2="6250" y2="94337"/>
                        <a14:foregroundMark x1="10590" y1="93646" x2="11198" y2="93646"/>
                        <a14:foregroundMark x1="13021" y1="93232" x2="13542" y2="92956"/>
                        <a14:foregroundMark x1="15885" y1="91851" x2="15885" y2="91851"/>
                        <a14:foregroundMark x1="16319" y1="91575" x2="16406" y2="91160"/>
                        <a14:foregroundMark x1="12847" y1="88122" x2="12847" y2="88122"/>
                        <a14:foregroundMark x1="12847" y1="88122" x2="13108" y2="88398"/>
                        <a14:foregroundMark x1="16319" y1="89917" x2="17969" y2="90746"/>
                        <a14:foregroundMark x1="19097" y1="90746" x2="20226" y2="91160"/>
                        <a14:foregroundMark x1="21354" y1="91160" x2="22656" y2="91575"/>
                        <a14:foregroundMark x1="24392" y1="91436" x2="25260" y2="91436"/>
                        <a14:foregroundMark x1="27517" y1="91436" x2="28993" y2="91436"/>
                        <a14:foregroundMark x1="30208" y1="91436" x2="30642" y2="91436"/>
                        <a14:foregroundMark x1="31250" y1="91436" x2="31424" y2="90884"/>
                        <a14:foregroundMark x1="31250" y1="88950" x2="31250" y2="88950"/>
                        <a14:foregroundMark x1="30903" y1="88122" x2="30903" y2="88122"/>
                        <a14:foregroundMark x1="30382" y1="87155" x2="29688" y2="86878"/>
                        <a14:foregroundMark x1="28212" y1="86326" x2="27951" y2="86326"/>
                        <a14:foregroundMark x1="26389" y1="86188" x2="24392" y2="84945"/>
                        <a14:foregroundMark x1="16580" y1="73757" x2="16580" y2="73757"/>
                        <a14:foregroundMark x1="16580" y1="73204" x2="16580" y2="73204"/>
                        <a14:foregroundMark x1="18837" y1="70856" x2="19965" y2="67956"/>
                        <a14:foregroundMark x1="19358" y1="63674" x2="18750" y2="60359"/>
                        <a14:foregroundMark x1="17708" y1="58287" x2="17188" y2="56630"/>
                        <a14:foregroundMark x1="15538" y1="54420" x2="15365" y2="53591"/>
                        <a14:foregroundMark x1="12760" y1="50552" x2="12240" y2="49724"/>
                        <a14:foregroundMark x1="9722" y1="46961" x2="9288" y2="46133"/>
                        <a14:foregroundMark x1="7552" y1="43785" x2="6771" y2="41575"/>
                        <a14:foregroundMark x1="13281" y1="86878" x2="13281" y2="86878"/>
                        <a14:foregroundMark x1="14497" y1="85773" x2="14497" y2="85773"/>
                        <a14:foregroundMark x1="10851" y1="85359" x2="10851" y2="85359"/>
                        <a14:foregroundMark x1="20052" y1="76105" x2="20052" y2="76105"/>
                        <a14:foregroundMark x1="9549" y1="75829" x2="9549" y2="75829"/>
                        <a14:foregroundMark x1="2691" y1="71409" x2="2691" y2="71409"/>
                        <a14:foregroundMark x1="2257" y1="96547" x2="2257" y2="96547"/>
                        <a14:foregroundMark x1="2691" y1="88536" x2="2691" y2="88536"/>
                        <a14:foregroundMark x1="8854" y1="89365" x2="8854" y2="89365"/>
                        <a14:foregroundMark x1="9288" y1="85635" x2="9288" y2="85635"/>
                        <a14:foregroundMark x1="12413" y1="85221" x2="12413" y2="85221"/>
                        <a14:foregroundMark x1="7986" y1="90884" x2="7986" y2="90884"/>
                        <a14:foregroundMark x1="6944" y1="91575" x2="6944" y2="91575"/>
                        <a14:foregroundMark x1="2604" y1="83011" x2="2604" y2="83011"/>
                        <a14:foregroundMark x1="8854" y1="80525" x2="8854" y2="80525"/>
                        <a14:foregroundMark x1="11892" y1="79558" x2="11892" y2="79558"/>
                        <a14:foregroundMark x1="4774" y1="71271" x2="4774" y2="71271"/>
                        <a14:foregroundMark x1="7986" y1="59945" x2="7986" y2="59945"/>
                        <a14:foregroundMark x1="9115" y1="36878" x2="9115" y2="36878"/>
                        <a14:foregroundMark x1="4514" y1="34669" x2="4514" y2="34669"/>
                        <a14:foregroundMark x1="8247" y1="47790" x2="8247" y2="47790"/>
                        <a14:foregroundMark x1="5990" y1="34945" x2="5990" y2="34945"/>
                        <a14:foregroundMark x1="6510" y1="24862" x2="6510" y2="24862"/>
                        <a14:foregroundMark x1="3472" y1="48481" x2="3472" y2="48481"/>
                        <a14:foregroundMark x1="15451" y1="40884" x2="15451" y2="40884"/>
                        <a14:foregroundMark x1="11024" y1="29282" x2="11024" y2="29282"/>
                        <a14:foregroundMark x1="4688" y1="24586" x2="4688" y2="24586"/>
                        <a14:foregroundMark x1="5035" y1="12707" x2="5035" y2="12707"/>
                        <a14:foregroundMark x1="5208" y1="4834" x2="5208" y2="4834"/>
                        <a14:foregroundMark x1="10243" y1="4282" x2="10243" y2="4282"/>
                        <a14:foregroundMark x1="1997" y1="13812" x2="1997" y2="13812"/>
                        <a14:foregroundMark x1="8247" y1="21133" x2="8247" y2="21133"/>
                        <a14:foregroundMark x1="19358" y1="58011" x2="19358" y2="58011"/>
                        <a14:backgroundMark x1="55729" y1="23757" x2="55729" y2="23757"/>
                        <a14:backgroundMark x1="60069" y1="33425" x2="60069" y2="33425"/>
                        <a14:backgroundMark x1="62934" y1="40055" x2="62934" y2="40055"/>
                        <a14:backgroundMark x1="50781" y1="34116" x2="50434" y2="33978"/>
                        <a14:backgroundMark x1="48351" y1="30663" x2="48351" y2="30663"/>
                        <a14:backgroundMark x1="50608" y1="29972" x2="55556" y2="31077"/>
                        <a14:backgroundMark x1="57465" y1="31077" x2="60156" y2="30387"/>
                        <a14:backgroundMark x1="62674" y1="28867" x2="63802" y2="28867"/>
                        <a14:backgroundMark x1="65278" y1="28315" x2="65712" y2="28315"/>
                        <a14:backgroundMark x1="66753" y1="27624" x2="67188" y2="27348"/>
                        <a14:backgroundMark x1="66840" y1="25276" x2="62066" y2="24862"/>
                        <a14:backgroundMark x1="58333" y1="23895" x2="55816" y2="23481"/>
                        <a14:backgroundMark x1="48177" y1="21961" x2="43229" y2="21685"/>
                        <a14:backgroundMark x1="40017" y1="21133" x2="38281" y2="21823"/>
                        <a14:backgroundMark x1="32552" y1="22928" x2="28646" y2="24171"/>
                        <a14:backgroundMark x1="27170" y1="24448" x2="26042" y2="25414"/>
                        <a14:backgroundMark x1="25868" y1="26657" x2="26997" y2="29696"/>
                        <a14:backgroundMark x1="28993" y1="31906" x2="34115" y2="37431"/>
                        <a14:backgroundMark x1="36458" y1="39227" x2="43750" y2="42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84132" cy="5143500"/>
          </a:xfrm>
          <a:prstGeom prst="rect">
            <a:avLst/>
          </a:prstGeom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59010" y="4928056"/>
            <a:ext cx="59849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chemeClr val="bg1"/>
                </a:solidFill>
                <a:latin typeface="C4 Text" pitchFamily="2" charset="0"/>
              </a:rPr>
              <a:t>Source: </a:t>
            </a:r>
            <a:r>
              <a:rPr lang="en-GB" sz="800" dirty="0" err="1" smtClean="0">
                <a:solidFill>
                  <a:schemeClr val="bg1"/>
                </a:solidFill>
                <a:latin typeface="C4 Text" pitchFamily="2" charset="0"/>
              </a:rPr>
              <a:t>Techedge</a:t>
            </a:r>
            <a:r>
              <a:rPr lang="en-GB" sz="800" dirty="0" smtClean="0">
                <a:solidFill>
                  <a:schemeClr val="bg1"/>
                </a:solidFill>
                <a:latin typeface="C4 Text" pitchFamily="2" charset="0"/>
              </a:rPr>
              <a:t>  Q3 2018, </a:t>
            </a:r>
            <a:r>
              <a:rPr lang="en-GB" sz="800" dirty="0">
                <a:solidFill>
                  <a:schemeClr val="bg1"/>
                </a:solidFill>
                <a:latin typeface="C4 Text" pitchFamily="2" charset="0"/>
              </a:rPr>
              <a:t>BT Sport 1,2 </a:t>
            </a:r>
            <a:r>
              <a:rPr lang="en-GB" sz="800" dirty="0" smtClean="0">
                <a:solidFill>
                  <a:schemeClr val="bg1"/>
                </a:solidFill>
                <a:latin typeface="C4 Text" pitchFamily="2" charset="0"/>
              </a:rPr>
              <a:t>, 3, BT Showcase and BT Sport / ESPN, Highest </a:t>
            </a:r>
            <a:r>
              <a:rPr lang="en-GB" sz="800" dirty="0">
                <a:solidFill>
                  <a:schemeClr val="bg1"/>
                </a:solidFill>
                <a:latin typeface="C4 Text" pitchFamily="2" charset="0"/>
              </a:rPr>
              <a:t>occurring programme</a:t>
            </a:r>
          </a:p>
        </p:txBody>
      </p:sp>
      <p:pic>
        <p:nvPicPr>
          <p:cNvPr id="12" name="Picture 3" descr="\\Channel4.Local\CorpData\ADSales\Trade Marketing\Presentation Resources\3. Logo Library\1. Channel 4 Network\0. 4 Sales\Transparent Backgrounds\Corporate_Secondary_Sales_Grey_Port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49436"/>
            <a:ext cx="860053" cy="8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523"/>
              </p:ext>
            </p:extLst>
          </p:nvPr>
        </p:nvGraphicFramePr>
        <p:xfrm>
          <a:off x="2699792" y="1063009"/>
          <a:ext cx="6192688" cy="3380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4392488"/>
                <a:gridCol w="1152128"/>
              </a:tblGrid>
              <a:tr h="3827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Programme Title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Index  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(vs. A16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+)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61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COLLEGE FOOTBALL LIVE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372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40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TOYOTA AFL HIGHLIGHTS SHOW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363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0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UEFA CHAMPIONS LEAGUE REVIEW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345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50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FORMULA E – STREET RACERS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342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0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RUGBY TONIGHT ON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TOUR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0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BLANCPAIN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GT SPRINT SERIES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328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0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CLASSIC 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MOTD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- THRILLERS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312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NBA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00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VANARAMA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NATIONAL LEAGUE HIGHLIGHTS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295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0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WTA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– WUHAN OPEN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282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6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/>
          <a:stretch/>
        </p:blipFill>
        <p:spPr>
          <a:xfrm>
            <a:off x="1115616" y="-1"/>
            <a:ext cx="8028384" cy="5142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616" y="82024"/>
            <a:ext cx="6912768" cy="3510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prstClr val="white"/>
                </a:solidFill>
                <a:latin typeface="C4 Headline" panose="02000503030000020004" pitchFamily="2" charset="0"/>
              </a:rPr>
              <a:t>BT Sport viewers are commercially receptive</a:t>
            </a:r>
            <a:endParaRPr lang="en-GB" sz="2400" dirty="0">
              <a:solidFill>
                <a:prstClr val="white"/>
              </a:solidFill>
              <a:latin typeface="C4 Headline" panose="02000503030000020004" pitchFamily="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75656" y="692341"/>
            <a:ext cx="7416824" cy="3823625"/>
          </a:xfrm>
          <a:prstGeom prst="roundRect">
            <a:avLst>
              <a:gd name="adj" fmla="val 6895"/>
            </a:avLst>
          </a:prstGeom>
          <a:solidFill>
            <a:srgbClr val="FFFFFF">
              <a:alpha val="83000"/>
            </a:srgbClr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GB" sz="1400" i="1" dirty="0" smtClean="0">
              <a:solidFill>
                <a:srgbClr val="000000"/>
              </a:solidFill>
              <a:latin typeface="C4 Tex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10" y1="4282" x2="1910" y2="4282"/>
                        <a14:foregroundMark x1="7639" y1="5525" x2="7639" y2="5525"/>
                        <a14:foregroundMark x1="6510" y1="16436" x2="6510" y2="16436"/>
                        <a14:foregroundMark x1="3299" y1="21685" x2="3299" y2="21685"/>
                        <a14:foregroundMark x1="8681" y1="30525" x2="8681" y2="30525"/>
                        <a14:foregroundMark x1="13108" y1="41160" x2="13108" y2="41160"/>
                        <a14:foregroundMark x1="6510" y1="54972" x2="6424" y2="55387"/>
                        <a14:foregroundMark x1="15017" y1="67818" x2="15017" y2="67818"/>
                        <a14:foregroundMark x1="8854" y1="73343" x2="8854" y2="73343"/>
                        <a14:foregroundMark x1="23611" y1="79558" x2="23611" y2="79558"/>
                        <a14:foregroundMark x1="4774" y1="58840" x2="4774" y2="58840"/>
                        <a14:foregroundMark x1="11372" y1="89917" x2="11372" y2="89917"/>
                        <a14:foregroundMark x1="33333" y1="94199" x2="33333" y2="94199"/>
                        <a14:foregroundMark x1="17448" y1="98343" x2="17448" y2="98343"/>
                        <a14:foregroundMark x1="21528" y1="90746" x2="21528" y2="90746"/>
                        <a14:foregroundMark x1="24566" y1="90746" x2="24566" y2="90746"/>
                        <a14:foregroundMark x1="5642" y1="90884" x2="5642" y2="90884"/>
                        <a14:foregroundMark x1="4601" y1="88260" x2="4601" y2="88260"/>
                        <a14:foregroundMark x1="3906" y1="79696" x2="3906" y2="79696"/>
                        <a14:foregroundMark x1="434" y1="70580" x2="434" y2="70580"/>
                        <a14:foregroundMark x1="5122" y1="69613" x2="5122" y2="69613"/>
                        <a14:foregroundMark x1="34635" y1="94199" x2="34635" y2="94199"/>
                        <a14:foregroundMark x1="22569" y1="85083" x2="22569" y2="85083"/>
                        <a14:foregroundMark x1="23177" y1="88260" x2="23177" y2="88260"/>
                        <a14:foregroundMark x1="24479" y1="89227" x2="24479" y2="89227"/>
                        <a14:foregroundMark x1="24913" y1="89917" x2="24913" y2="89917"/>
                        <a14:foregroundMark x1="26736" y1="90193" x2="26736" y2="90193"/>
                        <a14:foregroundMark x1="28559" y1="89641" x2="28559" y2="89641"/>
                        <a14:foregroundMark x1="29427" y1="89503" x2="29427" y2="89503"/>
                        <a14:foregroundMark x1="30729" y1="89227" x2="30729" y2="89227"/>
                        <a14:foregroundMark x1="25347" y1="86326" x2="25347" y2="86326"/>
                        <a14:foregroundMark x1="16319" y1="86602" x2="16319" y2="86602"/>
                        <a14:foregroundMark x1="16580" y1="88122" x2="16580" y2="88122"/>
                        <a14:foregroundMark x1="11806" y1="89917" x2="11806" y2="89917"/>
                        <a14:foregroundMark x1="12413" y1="89917" x2="12413" y2="89917"/>
                        <a14:foregroundMark x1="10764" y1="85635" x2="10764" y2="85635"/>
                        <a14:foregroundMark x1="8160" y1="86188" x2="8160" y2="86188"/>
                        <a14:foregroundMark x1="5816" y1="86602" x2="5816" y2="86602"/>
                        <a14:foregroundMark x1="3993" y1="90193" x2="3993" y2="90193"/>
                        <a14:foregroundMark x1="5208" y1="94475" x2="6250" y2="94337"/>
                        <a14:foregroundMark x1="10590" y1="93646" x2="11198" y2="93646"/>
                        <a14:foregroundMark x1="13021" y1="93232" x2="13542" y2="92956"/>
                        <a14:foregroundMark x1="15885" y1="91851" x2="15885" y2="91851"/>
                        <a14:foregroundMark x1="16319" y1="91575" x2="16406" y2="91160"/>
                        <a14:foregroundMark x1="12847" y1="88122" x2="12847" y2="88122"/>
                        <a14:foregroundMark x1="12847" y1="88122" x2="13108" y2="88398"/>
                        <a14:foregroundMark x1="16319" y1="89917" x2="17969" y2="90746"/>
                        <a14:foregroundMark x1="19097" y1="90746" x2="20226" y2="91160"/>
                        <a14:foregroundMark x1="21354" y1="91160" x2="22656" y2="91575"/>
                        <a14:foregroundMark x1="24392" y1="91436" x2="25260" y2="91436"/>
                        <a14:foregroundMark x1="27517" y1="91436" x2="28993" y2="91436"/>
                        <a14:foregroundMark x1="30208" y1="91436" x2="30642" y2="91436"/>
                        <a14:foregroundMark x1="31250" y1="91436" x2="31424" y2="90884"/>
                        <a14:foregroundMark x1="31250" y1="88950" x2="31250" y2="88950"/>
                        <a14:foregroundMark x1="30903" y1="88122" x2="30903" y2="88122"/>
                        <a14:foregroundMark x1="30382" y1="87155" x2="29688" y2="86878"/>
                        <a14:foregroundMark x1="28212" y1="86326" x2="27951" y2="86326"/>
                        <a14:foregroundMark x1="26389" y1="86188" x2="24392" y2="84945"/>
                        <a14:foregroundMark x1="16580" y1="73757" x2="16580" y2="73757"/>
                        <a14:foregroundMark x1="16580" y1="73204" x2="16580" y2="73204"/>
                        <a14:foregroundMark x1="18837" y1="70856" x2="19965" y2="67956"/>
                        <a14:foregroundMark x1="19358" y1="63674" x2="18750" y2="60359"/>
                        <a14:foregroundMark x1="17708" y1="58287" x2="17188" y2="56630"/>
                        <a14:foregroundMark x1="15538" y1="54420" x2="15365" y2="53591"/>
                        <a14:foregroundMark x1="12760" y1="50552" x2="12240" y2="49724"/>
                        <a14:foregroundMark x1="9722" y1="46961" x2="9288" y2="46133"/>
                        <a14:foregroundMark x1="7552" y1="43785" x2="6771" y2="41575"/>
                        <a14:foregroundMark x1="13281" y1="86878" x2="13281" y2="86878"/>
                        <a14:foregroundMark x1="14497" y1="85773" x2="14497" y2="85773"/>
                        <a14:foregroundMark x1="10851" y1="85359" x2="10851" y2="85359"/>
                        <a14:foregroundMark x1="20052" y1="76105" x2="20052" y2="76105"/>
                        <a14:foregroundMark x1="9549" y1="75829" x2="9549" y2="75829"/>
                        <a14:foregroundMark x1="2691" y1="71409" x2="2691" y2="71409"/>
                        <a14:foregroundMark x1="2257" y1="96547" x2="2257" y2="96547"/>
                        <a14:foregroundMark x1="2691" y1="88536" x2="2691" y2="88536"/>
                        <a14:foregroundMark x1="8854" y1="89365" x2="8854" y2="89365"/>
                        <a14:foregroundMark x1="9288" y1="85635" x2="9288" y2="85635"/>
                        <a14:foregroundMark x1="12413" y1="85221" x2="12413" y2="85221"/>
                        <a14:foregroundMark x1="7986" y1="90884" x2="7986" y2="90884"/>
                        <a14:foregroundMark x1="6944" y1="91575" x2="6944" y2="91575"/>
                        <a14:foregroundMark x1="2604" y1="83011" x2="2604" y2="83011"/>
                        <a14:foregroundMark x1="8854" y1="80525" x2="8854" y2="80525"/>
                        <a14:foregroundMark x1="11892" y1="79558" x2="11892" y2="79558"/>
                        <a14:foregroundMark x1="4774" y1="71271" x2="4774" y2="71271"/>
                        <a14:foregroundMark x1="7986" y1="59945" x2="7986" y2="59945"/>
                        <a14:foregroundMark x1="9115" y1="36878" x2="9115" y2="36878"/>
                        <a14:foregroundMark x1="4514" y1="34669" x2="4514" y2="34669"/>
                        <a14:foregroundMark x1="8247" y1="47790" x2="8247" y2="47790"/>
                        <a14:foregroundMark x1="5990" y1="34945" x2="5990" y2="34945"/>
                        <a14:foregroundMark x1="6510" y1="24862" x2="6510" y2="24862"/>
                        <a14:foregroundMark x1="3472" y1="48481" x2="3472" y2="48481"/>
                        <a14:foregroundMark x1="15451" y1="40884" x2="15451" y2="40884"/>
                        <a14:foregroundMark x1="11024" y1="29282" x2="11024" y2="29282"/>
                        <a14:foregroundMark x1="4688" y1="24586" x2="4688" y2="24586"/>
                        <a14:foregroundMark x1="5035" y1="12707" x2="5035" y2="12707"/>
                        <a14:foregroundMark x1="5208" y1="4834" x2="5208" y2="4834"/>
                        <a14:foregroundMark x1="10243" y1="4282" x2="10243" y2="4282"/>
                        <a14:foregroundMark x1="1997" y1="13812" x2="1997" y2="13812"/>
                        <a14:foregroundMark x1="8247" y1="21133" x2="8247" y2="21133"/>
                        <a14:foregroundMark x1="19358" y1="58011" x2="19358" y2="58011"/>
                        <a14:backgroundMark x1="55729" y1="23757" x2="55729" y2="23757"/>
                        <a14:backgroundMark x1="60069" y1="33425" x2="60069" y2="33425"/>
                        <a14:backgroundMark x1="62934" y1="40055" x2="62934" y2="40055"/>
                        <a14:backgroundMark x1="50781" y1="34116" x2="50434" y2="33978"/>
                        <a14:backgroundMark x1="48351" y1="30663" x2="48351" y2="30663"/>
                        <a14:backgroundMark x1="50608" y1="29972" x2="55556" y2="31077"/>
                        <a14:backgroundMark x1="57465" y1="31077" x2="60156" y2="30387"/>
                        <a14:backgroundMark x1="62674" y1="28867" x2="63802" y2="28867"/>
                        <a14:backgroundMark x1="65278" y1="28315" x2="65712" y2="28315"/>
                        <a14:backgroundMark x1="66753" y1="27624" x2="67188" y2="27348"/>
                        <a14:backgroundMark x1="66840" y1="25276" x2="62066" y2="24862"/>
                        <a14:backgroundMark x1="58333" y1="23895" x2="55816" y2="23481"/>
                        <a14:backgroundMark x1="48177" y1="21961" x2="43229" y2="21685"/>
                        <a14:backgroundMark x1="40017" y1="21133" x2="38281" y2="21823"/>
                        <a14:backgroundMark x1="32552" y1="22928" x2="28646" y2="24171"/>
                        <a14:backgroundMark x1="27170" y1="24448" x2="26042" y2="25414"/>
                        <a14:backgroundMark x1="25868" y1="26657" x2="26997" y2="29696"/>
                        <a14:backgroundMark x1="28993" y1="31906" x2="34115" y2="37431"/>
                        <a14:backgroundMark x1="36458" y1="39227" x2="43750" y2="42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184132" cy="5143500"/>
          </a:xfrm>
          <a:prstGeom prst="rect">
            <a:avLst/>
          </a:prstGeom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663065" y="4928056"/>
            <a:ext cx="548093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chemeClr val="bg1"/>
                </a:solidFill>
                <a:latin typeface="C4 Text" pitchFamily="2" charset="0"/>
              </a:rPr>
              <a:t>Source: </a:t>
            </a:r>
            <a:r>
              <a:rPr lang="en-GB" sz="800" dirty="0" err="1">
                <a:solidFill>
                  <a:schemeClr val="bg1"/>
                </a:solidFill>
                <a:latin typeface="C4 Text" pitchFamily="2" charset="0"/>
              </a:rPr>
              <a:t>TGI</a:t>
            </a:r>
            <a:r>
              <a:rPr lang="en-GB" sz="800" dirty="0">
                <a:solidFill>
                  <a:schemeClr val="bg1"/>
                </a:solidFill>
                <a:latin typeface="C4 Text" pitchFamily="2" charset="0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C4 Text" pitchFamily="2" charset="0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C4 Text" pitchFamily="2" charset="0"/>
              </a:rPr>
              <a:t>07/17-06/18 </a:t>
            </a:r>
            <a:r>
              <a:rPr lang="en-GB" sz="800" dirty="0" smtClean="0">
                <a:solidFill>
                  <a:schemeClr val="bg1"/>
                </a:solidFill>
                <a:latin typeface="C4 Text" pitchFamily="2" charset="0"/>
              </a:rPr>
              <a:t>Viewers= watched in the last week, BT Sport 1,2,  or BT Sport /ESPN </a:t>
            </a:r>
            <a:endParaRPr lang="en-GB" sz="800" dirty="0">
              <a:solidFill>
                <a:schemeClr val="bg1"/>
              </a:solidFill>
              <a:latin typeface="C4 Text" pitchFamily="2" charset="0"/>
            </a:endParaRPr>
          </a:p>
        </p:txBody>
      </p:sp>
      <p:pic>
        <p:nvPicPr>
          <p:cNvPr id="11" name="Picture 3" descr="\\Channel4.Local\CorpData\ADSales\Trade Marketing\Presentation Resources\3. Logo Library\1. Channel 4 Network\0. 4 Sales\Transparent Backgrounds\Corporate_Secondary_Sales_Grey_Port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49436"/>
            <a:ext cx="860053" cy="8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13551629"/>
              </p:ext>
            </p:extLst>
          </p:nvPr>
        </p:nvGraphicFramePr>
        <p:xfrm>
          <a:off x="1835696" y="470800"/>
          <a:ext cx="6984776" cy="382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76056" y="4155926"/>
            <a:ext cx="1512168" cy="27699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4 Text" panose="02000506020000020004" pitchFamily="2" charset="0"/>
              </a:rPr>
              <a:t>100= Average Adult</a:t>
            </a:r>
            <a:endParaRPr lang="en-GB" sz="1200" dirty="0">
              <a:latin typeface="C4 Text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7">
    <a:dk1>
      <a:srgbClr val="35698A"/>
    </a:dk1>
    <a:lt1>
      <a:srgbClr val="FFFFFF"/>
    </a:lt1>
    <a:dk2>
      <a:srgbClr val="35698A"/>
    </a:dk2>
    <a:lt2>
      <a:srgbClr val="AFAFAF"/>
    </a:lt2>
    <a:accent1>
      <a:srgbClr val="79CAF7"/>
    </a:accent1>
    <a:accent2>
      <a:srgbClr val="FF5F00"/>
    </a:accent2>
    <a:accent3>
      <a:srgbClr val="508F30"/>
    </a:accent3>
    <a:accent4>
      <a:srgbClr val="35698A"/>
    </a:accent4>
    <a:accent5>
      <a:srgbClr val="BEE1FA"/>
    </a:accent5>
    <a:accent6>
      <a:srgbClr val="FF5F00"/>
    </a:accent6>
    <a:hlink>
      <a:srgbClr val="FFCC00"/>
    </a:hlink>
    <a:folHlink>
      <a:srgbClr val="B849B9"/>
    </a:folHlink>
  </a:clrScheme>
  <a:fontScheme name="Blank Presentation">
    <a:majorFont>
      <a:latin typeface="C4 Headline"/>
      <a:ea typeface="ＭＳ Ｐゴシック"/>
      <a:cs typeface="ＭＳ Ｐゴシック"/>
    </a:majorFont>
    <a:minorFont>
      <a:latin typeface="C4 Text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16559</TotalTime>
  <Words>284</Words>
  <Application>Microsoft Office PowerPoint</Application>
  <PresentationFormat>On-screen Show (16:9)</PresentationFormat>
  <Paragraphs>84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Channel 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Goodman</dc:creator>
  <cp:lastModifiedBy>Amelia Ayliffe</cp:lastModifiedBy>
  <cp:revision>98</cp:revision>
  <dcterms:created xsi:type="dcterms:W3CDTF">2015-04-29T15:46:05Z</dcterms:created>
  <dcterms:modified xsi:type="dcterms:W3CDTF">2018-10-29T14:22:08Z</dcterms:modified>
</cp:coreProperties>
</file>