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slideLayouts/slideLayout27.xml" ContentType="application/vnd.openxmlformats-officedocument.presentationml.slideLayout+xml"/>
  <Override PartName="/ppt/theme/theme16.xml" ContentType="application/vnd.openxmlformats-officedocument.theme+xml"/>
  <Override PartName="/ppt/slideLayouts/slideLayout28.xml" ContentType="application/vnd.openxmlformats-officedocument.presentationml.slideLayout+xml"/>
  <Override PartName="/ppt/theme/theme1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65" r:id="rId2"/>
    <p:sldMasterId id="2147483672" r:id="rId3"/>
    <p:sldMasterId id="2147483660" r:id="rId4"/>
    <p:sldMasterId id="2147483867" r:id="rId5"/>
    <p:sldMasterId id="2147483710" r:id="rId6"/>
    <p:sldMasterId id="2147483696" r:id="rId7"/>
    <p:sldMasterId id="2147483722" r:id="rId8"/>
    <p:sldMasterId id="2147483734" r:id="rId9"/>
    <p:sldMasterId id="2147483746" r:id="rId10"/>
    <p:sldMasterId id="2147483758" r:id="rId11"/>
    <p:sldMasterId id="2147483770" r:id="rId12"/>
    <p:sldMasterId id="2147483782" r:id="rId13"/>
    <p:sldMasterId id="2147483794" r:id="rId14"/>
    <p:sldMasterId id="2147483806" r:id="rId15"/>
    <p:sldMasterId id="2147483818" r:id="rId16"/>
    <p:sldMasterId id="2147483830" r:id="rId17"/>
    <p:sldMasterId id="2147483869" r:id="rId18"/>
  </p:sldMasterIdLst>
  <p:sldIdLst>
    <p:sldId id="256" r:id="rId19"/>
    <p:sldId id="257" r:id="rId20"/>
    <p:sldId id="259" r:id="rId21"/>
    <p:sldId id="258" r:id="rId22"/>
    <p:sldId id="261" r:id="rId23"/>
    <p:sldId id="260" r:id="rId24"/>
    <p:sldId id="262" r:id="rId25"/>
    <p:sldId id="272" r:id="rId26"/>
    <p:sldId id="273" r:id="rId27"/>
  </p:sldIdLst>
  <p:sldSz cx="9144000" cy="5143500" type="screen16x9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6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7885"/>
    <a:srgbClr val="3E4850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7" autoAdjust="0"/>
    <p:restoredTop sz="94611" autoAdjust="0"/>
  </p:normalViewPr>
  <p:slideViewPr>
    <p:cSldViewPr showGuides="1">
      <p:cViewPr varScale="1">
        <p:scale>
          <a:sx n="143" d="100"/>
          <a:sy n="143" d="100"/>
        </p:scale>
        <p:origin x="282" y="66"/>
      </p:cViewPr>
      <p:guideLst>
        <p:guide orient="horz" pos="2165"/>
        <p:guide pos="3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044776119402965E-2"/>
          <c:y val="2.7459954233409609E-2"/>
          <c:w val="0.96268656716418033"/>
          <c:h val="0.707093821510297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4 Tex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C4 Total</c:v>
                </c:pt>
                <c:pt idx="1">
                  <c:v>Total Commercial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58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2-4363-B150-18482D3A783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4 Tex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C4 Total</c:v>
                </c:pt>
                <c:pt idx="1">
                  <c:v>Total Commercial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42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92-4363-B150-18482D3A7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00127232"/>
        <c:axId val="200129152"/>
      </c:barChart>
      <c:catAx>
        <c:axId val="200127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73" b="1" i="0" u="none" strike="noStrike" baseline="0">
                    <a:solidFill>
                      <a:srgbClr val="000000"/>
                    </a:solidFill>
                    <a:latin typeface="C4 Text"/>
                    <a:ea typeface="C4 Text"/>
                    <a:cs typeface="C4 Text"/>
                  </a:defRPr>
                </a:pPr>
                <a:r>
                  <a:rPr lang="en-GB" dirty="0">
                    <a:latin typeface="4 Text" pitchFamily="2" charset="0"/>
                  </a:rPr>
                  <a:t>Gender</a:t>
                </a:r>
              </a:p>
            </c:rich>
          </c:tx>
          <c:layout>
            <c:manualLayout>
              <c:xMode val="edge"/>
              <c:yMode val="edge"/>
              <c:x val="0.41417893892970492"/>
              <c:y val="0.9016017592395544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>
                <a:latin typeface="4 Text" pitchFamily="2" charset="0"/>
              </a:defRPr>
            </a:pPr>
            <a:endParaRPr lang="en-US"/>
          </a:p>
        </c:txPr>
        <c:crossAx val="200129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01291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00127232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588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776119402985114E-2"/>
          <c:y val="2.5056947608200552E-2"/>
          <c:w val="0.95895522388059895"/>
          <c:h val="0.70842824601366761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55+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4 Tex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C4 Total</c:v>
                </c:pt>
                <c:pt idx="1">
                  <c:v>Total Commercial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47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3E-4F2E-977D-F997A97FC846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4 Tex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C4 Total</c:v>
                </c:pt>
                <c:pt idx="1">
                  <c:v>Total Commercial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21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3E-4F2E-977D-F997A97FC846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4 Tex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C4 Total</c:v>
                </c:pt>
                <c:pt idx="1">
                  <c:v>Total Commercial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15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3E-4F2E-977D-F997A97FC84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16-34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4 Tex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C4 Total</c:v>
                </c:pt>
                <c:pt idx="1">
                  <c:v>Total Commercial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17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3E-4F2E-977D-F997A97FC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7051776"/>
        <c:axId val="37053952"/>
      </c:barChart>
      <c:catAx>
        <c:axId val="37051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74" b="1" i="0" u="none" strike="noStrike" baseline="0">
                    <a:solidFill>
                      <a:srgbClr val="000000"/>
                    </a:solidFill>
                    <a:latin typeface="4 Text" pitchFamily="2" charset="0"/>
                    <a:ea typeface="C4 Text"/>
                    <a:cs typeface="C4 Text"/>
                  </a:defRPr>
                </a:pPr>
                <a:r>
                  <a:rPr lang="en-GB">
                    <a:latin typeface="4 Text" pitchFamily="2" charset="0"/>
                  </a:rPr>
                  <a:t>Age</a:t>
                </a:r>
              </a:p>
            </c:rich>
          </c:tx>
          <c:layout>
            <c:manualLayout>
              <c:xMode val="edge"/>
              <c:yMode val="edge"/>
              <c:x val="0.42537329892586956"/>
              <c:y val="0.9134396195525064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latin typeface="4 Text" pitchFamily="2" charset="0"/>
              </a:defRPr>
            </a:pPr>
            <a:endParaRPr lang="en-US"/>
          </a:p>
        </c:txPr>
        <c:crossAx val="37053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0539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7051776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  <c:showDLblsOverMax val="0"/>
  </c:chart>
  <c:txPr>
    <a:bodyPr/>
    <a:lstStyle/>
    <a:p>
      <a:pPr>
        <a:defRPr sz="1594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51162790697691E-2"/>
          <c:y val="2.5171624713958809E-2"/>
          <c:w val="0.95736434108527058"/>
          <c:h val="0.71167048054920101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C2DE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4 Tex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C4 Total</c:v>
                </c:pt>
                <c:pt idx="1">
                  <c:v>Total Commercial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49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4-4E4F-B696-B9D9387FF7E2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ABC1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4 Text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C4 Total</c:v>
                </c:pt>
                <c:pt idx="1">
                  <c:v>Total Commercial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51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44-4E4F-B696-B9D9387FF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7062912"/>
        <c:axId val="37065088"/>
      </c:barChart>
      <c:catAx>
        <c:axId val="37062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73" b="1" i="0" u="none" strike="noStrike" baseline="0">
                    <a:solidFill>
                      <a:srgbClr val="000000"/>
                    </a:solidFill>
                    <a:latin typeface="C4 Text"/>
                    <a:ea typeface="C4 Text"/>
                    <a:cs typeface="C4 Text"/>
                  </a:defRPr>
                </a:pPr>
                <a:r>
                  <a:rPr lang="en-GB" dirty="0">
                    <a:latin typeface="4 Text" pitchFamily="2" charset="0"/>
                  </a:rPr>
                  <a:t>Social Grade</a:t>
                </a:r>
              </a:p>
            </c:rich>
          </c:tx>
          <c:layout>
            <c:manualLayout>
              <c:xMode val="edge"/>
              <c:yMode val="edge"/>
              <c:x val="0.22868241469816275"/>
              <c:y val="0.9130435231222633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>
                <a:latin typeface="4 Text" pitchFamily="2" charset="0"/>
              </a:defRPr>
            </a:pPr>
            <a:endParaRPr lang="en-US"/>
          </a:p>
        </c:txPr>
        <c:crossAx val="37065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0650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7062912"/>
        <c:crosses val="autoZero"/>
        <c:crossBetween val="between"/>
      </c:valAx>
      <c:spPr>
        <a:noFill/>
        <a:ln w="25365">
          <a:noFill/>
        </a:ln>
      </c:spPr>
    </c:plotArea>
    <c:plotVisOnly val="1"/>
    <c:dispBlanksAs val="gap"/>
    <c:showDLblsOverMax val="0"/>
  </c:chart>
  <c:txPr>
    <a:bodyPr/>
    <a:lstStyle/>
    <a:p>
      <a:pPr>
        <a:defRPr sz="1588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344162088566004E-3"/>
          <c:y val="9.70744127561569E-2"/>
          <c:w val="0.99426563621876596"/>
          <c:h val="0.816687869242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Average Monthly Reach (%) </c:v>
                </c:pt>
              </c:strCache>
            </c:strRef>
          </c:tx>
          <c:spPr>
            <a:solidFill>
              <a:srgbClr val="0070C0"/>
            </a:solidFill>
            <a:ln w="19125"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D39-4FE9-8C50-CAB5F4F78D00}"/>
              </c:ext>
            </c:extLst>
          </c:dPt>
          <c:dLbls>
            <c:dLbl>
              <c:idx val="0"/>
              <c:layout>
                <c:manualLayout>
                  <c:x val="3.8957768696655401E-4"/>
                  <c:y val="7.37952872572002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39-4FE9-8C50-CAB5F4F78D00}"/>
                </c:ext>
              </c:extLst>
            </c:dLbl>
            <c:dLbl>
              <c:idx val="1"/>
              <c:layout>
                <c:manualLayout>
                  <c:x val="1.7556704495877999E-3"/>
                  <c:y val="6.92280907626390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39-4FE9-8C50-CAB5F4F78D00}"/>
                </c:ext>
              </c:extLst>
            </c:dLbl>
            <c:dLbl>
              <c:idx val="2"/>
              <c:layout>
                <c:manualLayout>
                  <c:x val="3.8952277505060502E-4"/>
                  <c:y val="7.31942749809687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39-4FE9-8C50-CAB5F4F78D00}"/>
                </c:ext>
              </c:extLst>
            </c:dLbl>
            <c:dLbl>
              <c:idx val="3"/>
              <c:layout>
                <c:manualLayout>
                  <c:x val="3.89638874530199E-4"/>
                  <c:y val="7.006929503302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39-4FE9-8C50-CAB5F4F78D00}"/>
                </c:ext>
              </c:extLst>
            </c:dLbl>
            <c:dLbl>
              <c:idx val="4"/>
              <c:layout>
                <c:manualLayout>
                  <c:x val="3.8961141857213398E-4"/>
                  <c:y val="7.61990823694576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39-4FE9-8C50-CAB5F4F78D00}"/>
                </c:ext>
              </c:extLst>
            </c:dLbl>
            <c:dLbl>
              <c:idx val="5"/>
              <c:layout>
                <c:manualLayout>
                  <c:x val="-9.7653625596505803E-4"/>
                  <c:y val="7.42759750644827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39-4FE9-8C50-CAB5F4F78D00}"/>
                </c:ext>
              </c:extLst>
            </c:dLbl>
            <c:dLbl>
              <c:idx val="6"/>
              <c:layout>
                <c:manualLayout>
                  <c:x val="-9.7656371192312696E-4"/>
                  <c:y val="7.42759750644827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39-4FE9-8C50-CAB5F4F78D00}"/>
                </c:ext>
              </c:extLst>
            </c:dLbl>
            <c:dLbl>
              <c:idx val="7"/>
              <c:layout>
                <c:manualLayout>
                  <c:x val="3.8952905069804901E-4"/>
                  <c:y val="7.25933635726391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39-4FE9-8C50-CAB5F4F78D00}"/>
                </c:ext>
              </c:extLst>
            </c:dLbl>
            <c:dLbl>
              <c:idx val="8"/>
              <c:layout>
                <c:manualLayout>
                  <c:x val="3.8964515017744902E-4"/>
                  <c:y val="6.165598479641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39-4FE9-8C50-CAB5F4F78D00}"/>
                </c:ext>
              </c:extLst>
            </c:dLbl>
            <c:dLbl>
              <c:idx val="9"/>
              <c:layout>
                <c:manualLayout>
                  <c:x val="1.75573791279884E-3"/>
                  <c:y val="5.99731205271772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39-4FE9-8C50-CAB5F4F78D00}"/>
                </c:ext>
              </c:extLst>
            </c:dLbl>
            <c:spPr>
              <a:noFill/>
              <a:ln w="19125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FFFFFF"/>
                    </a:solidFill>
                    <a:latin typeface="4 Text" pitchFamily="2" charset="0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ITV 1</c:v>
                </c:pt>
                <c:pt idx="1">
                  <c:v>CH4 </c:v>
                </c:pt>
                <c:pt idx="2">
                  <c:v>CHANNEL 5</c:v>
                </c:pt>
                <c:pt idx="3">
                  <c:v>ITV2 </c:v>
                </c:pt>
                <c:pt idx="4">
                  <c:v>MORE4 </c:v>
                </c:pt>
                <c:pt idx="5">
                  <c:v>E4 </c:v>
                </c:pt>
                <c:pt idx="6">
                  <c:v>DAVE</c:v>
                </c:pt>
                <c:pt idx="7">
                  <c:v>FILM4 </c:v>
                </c:pt>
                <c:pt idx="8">
                  <c:v>ITV3 </c:v>
                </c:pt>
                <c:pt idx="9">
                  <c:v>ITV4 </c:v>
                </c:pt>
              </c:strCache>
            </c:strRef>
          </c:cat>
          <c:val>
            <c:numRef>
              <c:f>Sheet1!$B$2:$K$2</c:f>
              <c:numCache>
                <c:formatCode>0</c:formatCode>
                <c:ptCount val="10"/>
                <c:pt idx="0">
                  <c:v>84</c:v>
                </c:pt>
                <c:pt idx="1">
                  <c:v>79</c:v>
                </c:pt>
                <c:pt idx="2">
                  <c:v>70</c:v>
                </c:pt>
                <c:pt idx="3">
                  <c:v>47</c:v>
                </c:pt>
                <c:pt idx="4">
                  <c:v>34</c:v>
                </c:pt>
                <c:pt idx="5">
                  <c:v>36</c:v>
                </c:pt>
                <c:pt idx="6">
                  <c:v>33</c:v>
                </c:pt>
                <c:pt idx="7">
                  <c:v>31</c:v>
                </c:pt>
                <c:pt idx="8">
                  <c:v>26</c:v>
                </c:pt>
                <c:pt idx="9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39-4FE9-8C50-CAB5F4F78D0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Average Weekly Reach (%)</c:v>
                </c:pt>
              </c:strCache>
            </c:strRef>
          </c:tx>
          <c:spPr>
            <a:solidFill>
              <a:srgbClr val="99CCFF"/>
            </a:solidFill>
            <a:ln w="16519">
              <a:noFill/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D39-4FE9-8C50-CAB5F4F78D00}"/>
              </c:ext>
            </c:extLst>
          </c:dPt>
          <c:dLbls>
            <c:dLbl>
              <c:idx val="0"/>
              <c:layout>
                <c:manualLayout>
                  <c:x val="-4.7170160068019698E-4"/>
                  <c:y val="7.20332396354819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D39-4FE9-8C50-CAB5F4F78D00}"/>
                </c:ext>
              </c:extLst>
            </c:dLbl>
            <c:dLbl>
              <c:idx val="1"/>
              <c:layout>
                <c:manualLayout>
                  <c:x val="3.28416694392074E-3"/>
                  <c:y val="7.6197453491054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D39-4FE9-8C50-CAB5F4F78D00}"/>
                </c:ext>
              </c:extLst>
            </c:dLbl>
            <c:dLbl>
              <c:idx val="2"/>
              <c:layout>
                <c:manualLayout>
                  <c:x val="3.6267790469853198E-3"/>
                  <c:y val="7.34330956374661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D39-4FE9-8C50-CAB5F4F78D00}"/>
                </c:ext>
              </c:extLst>
            </c:dLbl>
            <c:dLbl>
              <c:idx val="3"/>
              <c:layout>
                <c:manualLayout>
                  <c:x val="1.7486969058445199E-3"/>
                  <c:y val="7.39207584419258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D39-4FE9-8C50-CAB5F4F78D00}"/>
                </c:ext>
              </c:extLst>
            </c:dLbl>
            <c:dLbl>
              <c:idx val="4"/>
              <c:layout>
                <c:manualLayout>
                  <c:x val="1.4062498467860801E-3"/>
                  <c:y val="6.021859654103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D39-4FE9-8C50-CAB5F4F78D00}"/>
                </c:ext>
              </c:extLst>
            </c:dLbl>
            <c:dLbl>
              <c:idx val="5"/>
              <c:layout>
                <c:manualLayout>
                  <c:x val="1.40622239082795E-3"/>
                  <c:y val="6.56274019928582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D39-4FE9-8C50-CAB5F4F78D00}"/>
                </c:ext>
              </c:extLst>
            </c:dLbl>
            <c:dLbl>
              <c:idx val="6"/>
              <c:layout>
                <c:manualLayout>
                  <c:x val="1.4061949348698399E-3"/>
                  <c:y val="7.03149727826807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D39-4FE9-8C50-CAB5F4F78D00}"/>
                </c:ext>
              </c:extLst>
            </c:dLbl>
            <c:dLbl>
              <c:idx val="7"/>
              <c:layout>
                <c:manualLayout>
                  <c:x val="2.77228769749112E-3"/>
                  <c:y val="6.35841731700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D39-4FE9-8C50-CAB5F4F78D00}"/>
                </c:ext>
              </c:extLst>
            </c:dLbl>
            <c:dLbl>
              <c:idx val="8"/>
              <c:layout>
                <c:manualLayout>
                  <c:x val="1.4062326716202699E-3"/>
                  <c:y val="6.64688891894302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D39-4FE9-8C50-CAB5F4F78D00}"/>
                </c:ext>
              </c:extLst>
            </c:dLbl>
            <c:dLbl>
              <c:idx val="9"/>
              <c:layout>
                <c:manualLayout>
                  <c:x val="1.40625612243333E-3"/>
                  <c:y val="5.97379585600635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D39-4FE9-8C50-CAB5F4F78D00}"/>
                </c:ext>
              </c:extLst>
            </c:dLbl>
            <c:spPr>
              <a:noFill/>
              <a:ln w="19125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4 Text" pitchFamily="2" charset="0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ITV 1</c:v>
                </c:pt>
                <c:pt idx="1">
                  <c:v>CH4 </c:v>
                </c:pt>
                <c:pt idx="2">
                  <c:v>CHANNEL 5</c:v>
                </c:pt>
                <c:pt idx="3">
                  <c:v>ITV2 </c:v>
                </c:pt>
                <c:pt idx="4">
                  <c:v>MORE4 </c:v>
                </c:pt>
                <c:pt idx="5">
                  <c:v>E4 </c:v>
                </c:pt>
                <c:pt idx="6">
                  <c:v>DAVE</c:v>
                </c:pt>
                <c:pt idx="7">
                  <c:v>FILM4 </c:v>
                </c:pt>
                <c:pt idx="8">
                  <c:v>ITV3 </c:v>
                </c:pt>
                <c:pt idx="9">
                  <c:v>ITV4 </c:v>
                </c:pt>
              </c:strCache>
            </c:strRef>
          </c:cat>
          <c:val>
            <c:numRef>
              <c:f>Sheet1!$B$3:$K$3</c:f>
              <c:numCache>
                <c:formatCode>0</c:formatCode>
                <c:ptCount val="10"/>
                <c:pt idx="0">
                  <c:v>66</c:v>
                </c:pt>
                <c:pt idx="1">
                  <c:v>57</c:v>
                </c:pt>
                <c:pt idx="2">
                  <c:v>44</c:v>
                </c:pt>
                <c:pt idx="3">
                  <c:v>23</c:v>
                </c:pt>
                <c:pt idx="4">
                  <c:v>15</c:v>
                </c:pt>
                <c:pt idx="5">
                  <c:v>18</c:v>
                </c:pt>
                <c:pt idx="6">
                  <c:v>15</c:v>
                </c:pt>
                <c:pt idx="7">
                  <c:v>14</c:v>
                </c:pt>
                <c:pt idx="8">
                  <c:v>14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D39-4FE9-8C50-CAB5F4F78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50"/>
        <c:axId val="70189440"/>
        <c:axId val="70190976"/>
      </c:barChart>
      <c:catAx>
        <c:axId val="7018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7174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4 Text" pitchFamily="2" charset="0"/>
                <a:ea typeface="Calibri"/>
                <a:cs typeface="Calibri"/>
              </a:defRPr>
            </a:pPr>
            <a:endParaRPr lang="en-US"/>
          </a:p>
        </c:txPr>
        <c:crossAx val="70190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019097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70189440"/>
        <c:crosses val="autoZero"/>
        <c:crossBetween val="between"/>
      </c:valAx>
      <c:spPr>
        <a:noFill/>
        <a:ln w="17761">
          <a:noFill/>
        </a:ln>
      </c:spPr>
    </c:plotArea>
    <c:legend>
      <c:legendPos val="t"/>
      <c:overlay val="0"/>
      <c:spPr>
        <a:noFill/>
        <a:ln w="2391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4 Text" pitchFamily="2" charset="0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8" b="0" i="0" u="none" strike="noStrike" baseline="0">
          <a:solidFill>
            <a:srgbClr val="80808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47411841162199E-3"/>
          <c:y val="0"/>
          <c:w val="0.98445607639980004"/>
          <c:h val="0.4997408346713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Channel 4 Viewer</c:v>
                </c:pt>
              </c:strCache>
            </c:strRef>
          </c:tx>
          <c:spPr>
            <a:solidFill>
              <a:srgbClr val="0066CC"/>
            </a:solidFill>
            <a:ln>
              <a:noFill/>
            </a:ln>
          </c:spPr>
          <c:invertIfNegative val="0"/>
          <c:dLbls>
            <c:dLbl>
              <c:idx val="5"/>
              <c:layout>
                <c:manualLayout>
                  <c:x val="-1.5204249336280601E-3"/>
                  <c:y val="9.35916982534898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58-4B9D-A0C2-EF27F4EDF9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TV adverts are the type of ads they pay most attention to</c:v>
                </c:pt>
                <c:pt idx="1">
                  <c:v>I Often Notice Products Or Brands That Appear In Tv Programmes And Films</c:v>
                </c:pt>
                <c:pt idx="2">
                  <c:v>Find TV most useful in helpig make purchase decisions </c:v>
                </c:pt>
                <c:pt idx="3">
                  <c:v>I rely on TV to keep me informed</c:v>
                </c:pt>
                <c:pt idx="4">
                  <c:v>Watching TV is my favourite pastime</c:v>
                </c:pt>
              </c:strCache>
            </c:strRef>
          </c:cat>
          <c:val>
            <c:numRef>
              <c:f>Sheet1!$B$2:$B$6</c:f>
              <c:numCache>
                <c:formatCode>0[$]</c:formatCode>
                <c:ptCount val="5"/>
                <c:pt idx="0">
                  <c:v>124</c:v>
                </c:pt>
                <c:pt idx="1">
                  <c:v>118</c:v>
                </c:pt>
                <c:pt idx="2">
                  <c:v>115</c:v>
                </c:pt>
                <c:pt idx="3">
                  <c:v>109</c:v>
                </c:pt>
                <c:pt idx="4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58-4B9D-A0C2-EF27F4EDF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71762688"/>
        <c:axId val="71764224"/>
      </c:barChart>
      <c:catAx>
        <c:axId val="7176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71764224"/>
        <c:crosses val="autoZero"/>
        <c:auto val="1"/>
        <c:lblAlgn val="ctr"/>
        <c:lblOffset val="100"/>
        <c:noMultiLvlLbl val="0"/>
      </c:catAx>
      <c:valAx>
        <c:axId val="71764224"/>
        <c:scaling>
          <c:orientation val="minMax"/>
          <c:min val="70"/>
        </c:scaling>
        <c:delete val="1"/>
        <c:axPos val="l"/>
        <c:numFmt formatCode="0[$]" sourceLinked="1"/>
        <c:majorTickMark val="out"/>
        <c:minorTickMark val="none"/>
        <c:tickLblPos val="nextTo"/>
        <c:crossAx val="71762688"/>
        <c:crosses val="autoZero"/>
        <c:crossBetween val="between"/>
      </c:valAx>
      <c:spPr>
        <a:noFill/>
        <a:ln w="24930">
          <a:noFill/>
        </a:ln>
      </c:spPr>
    </c:plotArea>
    <c:legend>
      <c:legendPos val="t"/>
      <c:layout>
        <c:manualLayout>
          <c:xMode val="edge"/>
          <c:yMode val="edge"/>
          <c:x val="0.740608585977651"/>
          <c:y val="0"/>
          <c:w val="0.24947569428072988"/>
          <c:h val="7.70270466821370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4 Text" pitchFamily="2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665274479110398E-2"/>
          <c:y val="5.0761605767274197E-2"/>
          <c:w val="0.85111296286300298"/>
          <c:h val="0.762471657800644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C4</c:v>
                </c:pt>
              </c:strCache>
            </c:strRef>
          </c:tx>
          <c:marker>
            <c:symbol val="none"/>
          </c:marker>
          <c:dLbls>
            <c:dLbl>
              <c:idx val="12"/>
              <c:layout>
                <c:manualLayout>
                  <c:x val="4.284519054302062E-2"/>
                  <c:y val="-4.153222290049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71-4CEC-9758-CC5D6157188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2019w01</c:v>
                </c:pt>
                <c:pt idx="1">
                  <c:v>2019w02</c:v>
                </c:pt>
                <c:pt idx="2">
                  <c:v>2019w03</c:v>
                </c:pt>
                <c:pt idx="3">
                  <c:v>2019w04</c:v>
                </c:pt>
                <c:pt idx="4">
                  <c:v>2019w05</c:v>
                </c:pt>
                <c:pt idx="5">
                  <c:v>2019w06</c:v>
                </c:pt>
                <c:pt idx="6">
                  <c:v>2019w07</c:v>
                </c:pt>
                <c:pt idx="7">
                  <c:v>2019w08</c:v>
                </c:pt>
                <c:pt idx="8">
                  <c:v>2019w09</c:v>
                </c:pt>
                <c:pt idx="9">
                  <c:v>2019w10</c:v>
                </c:pt>
                <c:pt idx="10">
                  <c:v>2019w11</c:v>
                </c:pt>
                <c:pt idx="11">
                  <c:v>2019w12</c:v>
                </c:pt>
                <c:pt idx="12">
                  <c:v>2019w13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7.2</c:v>
                </c:pt>
                <c:pt idx="1">
                  <c:v>12.5</c:v>
                </c:pt>
                <c:pt idx="2">
                  <c:v>17.5</c:v>
                </c:pt>
                <c:pt idx="3">
                  <c:v>21.5</c:v>
                </c:pt>
                <c:pt idx="4">
                  <c:v>24.8</c:v>
                </c:pt>
                <c:pt idx="5">
                  <c:v>27.8</c:v>
                </c:pt>
                <c:pt idx="6">
                  <c:v>30.3</c:v>
                </c:pt>
                <c:pt idx="7">
                  <c:v>32.5</c:v>
                </c:pt>
                <c:pt idx="8">
                  <c:v>34.799999999999997</c:v>
                </c:pt>
                <c:pt idx="9">
                  <c:v>37.6</c:v>
                </c:pt>
                <c:pt idx="10">
                  <c:v>39.799999999999997</c:v>
                </c:pt>
                <c:pt idx="11">
                  <c:v>41.6</c:v>
                </c:pt>
                <c:pt idx="12">
                  <c:v>43.2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71-4CEC-9758-CC5D615718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ITV</c:v>
                </c:pt>
              </c:strCache>
            </c:strRef>
          </c:tx>
          <c:marker>
            <c:symbol val="none"/>
          </c:marker>
          <c:dLbls>
            <c:dLbl>
              <c:idx val="12"/>
              <c:layout>
                <c:manualLayout>
                  <c:x val="5.3556488178775771E-2"/>
                  <c:y val="-1.3844074300165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71-4CEC-9758-CC5D6157188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2019w01</c:v>
                </c:pt>
                <c:pt idx="1">
                  <c:v>2019w02</c:v>
                </c:pt>
                <c:pt idx="2">
                  <c:v>2019w03</c:v>
                </c:pt>
                <c:pt idx="3">
                  <c:v>2019w04</c:v>
                </c:pt>
                <c:pt idx="4">
                  <c:v>2019w05</c:v>
                </c:pt>
                <c:pt idx="5">
                  <c:v>2019w06</c:v>
                </c:pt>
                <c:pt idx="6">
                  <c:v>2019w07</c:v>
                </c:pt>
                <c:pt idx="7">
                  <c:v>2019w08</c:v>
                </c:pt>
                <c:pt idx="8">
                  <c:v>2019w09</c:v>
                </c:pt>
                <c:pt idx="9">
                  <c:v>2019w10</c:v>
                </c:pt>
                <c:pt idx="10">
                  <c:v>2019w11</c:v>
                </c:pt>
                <c:pt idx="11">
                  <c:v>2019w12</c:v>
                </c:pt>
                <c:pt idx="12">
                  <c:v>2019w13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5.3</c:v>
                </c:pt>
                <c:pt idx="1">
                  <c:v>9</c:v>
                </c:pt>
                <c:pt idx="2">
                  <c:v>11.8</c:v>
                </c:pt>
                <c:pt idx="3">
                  <c:v>14.6</c:v>
                </c:pt>
                <c:pt idx="4">
                  <c:v>17</c:v>
                </c:pt>
                <c:pt idx="5">
                  <c:v>18.899999999999999</c:v>
                </c:pt>
                <c:pt idx="6">
                  <c:v>20.3</c:v>
                </c:pt>
                <c:pt idx="7">
                  <c:v>21.9</c:v>
                </c:pt>
                <c:pt idx="8">
                  <c:v>23.1</c:v>
                </c:pt>
                <c:pt idx="9">
                  <c:v>24.3</c:v>
                </c:pt>
                <c:pt idx="10">
                  <c:v>25.7</c:v>
                </c:pt>
                <c:pt idx="11">
                  <c:v>26.7</c:v>
                </c:pt>
                <c:pt idx="12">
                  <c:v>27.7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71-4CEC-9758-CC5D615718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C5</c:v>
                </c:pt>
              </c:strCache>
            </c:strRef>
          </c:tx>
          <c:marker>
            <c:symbol val="none"/>
          </c:marker>
          <c:dLbls>
            <c:dLbl>
              <c:idx val="12"/>
              <c:layout>
                <c:manualLayout>
                  <c:x val="5.3556488178775771E-2"/>
                  <c:y val="-2.3073457166942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71-4CEC-9758-CC5D6157188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2019w01</c:v>
                </c:pt>
                <c:pt idx="1">
                  <c:v>2019w02</c:v>
                </c:pt>
                <c:pt idx="2">
                  <c:v>2019w03</c:v>
                </c:pt>
                <c:pt idx="3">
                  <c:v>2019w04</c:v>
                </c:pt>
                <c:pt idx="4">
                  <c:v>2019w05</c:v>
                </c:pt>
                <c:pt idx="5">
                  <c:v>2019w06</c:v>
                </c:pt>
                <c:pt idx="6">
                  <c:v>2019w07</c:v>
                </c:pt>
                <c:pt idx="7">
                  <c:v>2019w08</c:v>
                </c:pt>
                <c:pt idx="8">
                  <c:v>2019w09</c:v>
                </c:pt>
                <c:pt idx="9">
                  <c:v>2019w10</c:v>
                </c:pt>
                <c:pt idx="10">
                  <c:v>2019w11</c:v>
                </c:pt>
                <c:pt idx="11">
                  <c:v>2019w12</c:v>
                </c:pt>
                <c:pt idx="12">
                  <c:v>2019w13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6.4</c:v>
                </c:pt>
                <c:pt idx="1">
                  <c:v>11.8</c:v>
                </c:pt>
                <c:pt idx="2">
                  <c:v>16.5</c:v>
                </c:pt>
                <c:pt idx="3">
                  <c:v>20.2</c:v>
                </c:pt>
                <c:pt idx="4">
                  <c:v>23.3</c:v>
                </c:pt>
                <c:pt idx="5">
                  <c:v>26.1</c:v>
                </c:pt>
                <c:pt idx="6">
                  <c:v>28.5</c:v>
                </c:pt>
                <c:pt idx="7">
                  <c:v>30.6</c:v>
                </c:pt>
                <c:pt idx="8">
                  <c:v>32.4</c:v>
                </c:pt>
                <c:pt idx="9">
                  <c:v>34.700000000000003</c:v>
                </c:pt>
                <c:pt idx="10">
                  <c:v>36.4</c:v>
                </c:pt>
                <c:pt idx="11">
                  <c:v>38</c:v>
                </c:pt>
                <c:pt idx="12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971-4CEC-9758-CC5D6157188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Sky 1</c:v>
                </c:pt>
              </c:strCache>
            </c:strRef>
          </c:tx>
          <c:marker>
            <c:symbol val="none"/>
          </c:marker>
          <c:dLbls>
            <c:dLbl>
              <c:idx val="12"/>
              <c:layout>
                <c:manualLayout>
                  <c:x val="5.3556488178775771E-2"/>
                  <c:y val="-4.61469143338856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71-4CEC-9758-CC5D6157188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2019w01</c:v>
                </c:pt>
                <c:pt idx="1">
                  <c:v>2019w02</c:v>
                </c:pt>
                <c:pt idx="2">
                  <c:v>2019w03</c:v>
                </c:pt>
                <c:pt idx="3">
                  <c:v>2019w04</c:v>
                </c:pt>
                <c:pt idx="4">
                  <c:v>2019w05</c:v>
                </c:pt>
                <c:pt idx="5">
                  <c:v>2019w06</c:v>
                </c:pt>
                <c:pt idx="6">
                  <c:v>2019w07</c:v>
                </c:pt>
                <c:pt idx="7">
                  <c:v>2019w08</c:v>
                </c:pt>
                <c:pt idx="8">
                  <c:v>2019w09</c:v>
                </c:pt>
                <c:pt idx="9">
                  <c:v>2019w10</c:v>
                </c:pt>
                <c:pt idx="10">
                  <c:v>2019w11</c:v>
                </c:pt>
                <c:pt idx="11">
                  <c:v>2019w12</c:v>
                </c:pt>
                <c:pt idx="12">
                  <c:v>2019w13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2</c:v>
                </c:pt>
                <c:pt idx="1">
                  <c:v>5.9</c:v>
                </c:pt>
                <c:pt idx="2">
                  <c:v>9</c:v>
                </c:pt>
                <c:pt idx="3">
                  <c:v>11.7</c:v>
                </c:pt>
                <c:pt idx="4">
                  <c:v>13.5</c:v>
                </c:pt>
                <c:pt idx="5">
                  <c:v>15.6</c:v>
                </c:pt>
                <c:pt idx="6">
                  <c:v>17.100000000000001</c:v>
                </c:pt>
                <c:pt idx="7">
                  <c:v>18.8</c:v>
                </c:pt>
                <c:pt idx="8">
                  <c:v>19.8</c:v>
                </c:pt>
                <c:pt idx="9">
                  <c:v>20.6</c:v>
                </c:pt>
                <c:pt idx="10">
                  <c:v>22.2</c:v>
                </c:pt>
                <c:pt idx="11">
                  <c:v>23</c:v>
                </c:pt>
                <c:pt idx="12">
                  <c:v>23.7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971-4CEC-9758-CC5D61571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788032"/>
        <c:axId val="71789568"/>
      </c:lineChart>
      <c:catAx>
        <c:axId val="7178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1789568"/>
        <c:crosses val="autoZero"/>
        <c:auto val="1"/>
        <c:lblAlgn val="ctr"/>
        <c:lblOffset val="100"/>
        <c:noMultiLvlLbl val="0"/>
      </c:catAx>
      <c:valAx>
        <c:axId val="71789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1788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9064389236748"/>
          <c:y val="3.7669689834597701E-3"/>
          <c:w val="0.53641132732376096"/>
          <c:h val="0.15358855847213701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4 Text" pitchFamily="2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1847850696060798"/>
          <c:y val="0.29570449841215801"/>
          <c:w val="0.33658049625014103"/>
          <c:h val="0.49891566894918898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C4</c:v>
                </c:pt>
              </c:strCache>
            </c:strRef>
          </c:tx>
          <c:spPr>
            <a:ln>
              <a:solidFill>
                <a:srgbClr val="0066CC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Takes risks with programmes that other channels wouldn’t</c:v>
                </c:pt>
                <c:pt idx="1">
                  <c:v>Is always trying something new</c:v>
                </c:pt>
                <c:pt idx="2">
                  <c:v>Challenges prejudice</c:v>
                </c:pt>
                <c:pt idx="3">
                  <c:v>Has programmes which show different kinds of cultures and opinions within the uk</c:v>
                </c:pt>
                <c:pt idx="4">
                  <c:v>Makes me think about things in new and different ways</c:v>
                </c:pt>
                <c:pt idx="5">
                  <c:v>Caters for audiences other channels don’t cater for</c:v>
                </c:pt>
                <c:pt idx="6">
                  <c:v>Is up to date/ contemporary</c:v>
                </c:pt>
                <c:pt idx="7">
                  <c:v>Tackles issues other channels wouldn’t 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47</c:v>
                </c:pt>
                <c:pt idx="1">
                  <c:v>33</c:v>
                </c:pt>
                <c:pt idx="2">
                  <c:v>35</c:v>
                </c:pt>
                <c:pt idx="3">
                  <c:v>37</c:v>
                </c:pt>
                <c:pt idx="4">
                  <c:v>25</c:v>
                </c:pt>
                <c:pt idx="5">
                  <c:v>30</c:v>
                </c:pt>
                <c:pt idx="6">
                  <c:v>27</c:v>
                </c:pt>
                <c:pt idx="7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21-470D-88C2-F334D19F8D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C5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Takes risks with programmes that other channels wouldn’t</c:v>
                </c:pt>
                <c:pt idx="1">
                  <c:v>Is always trying something new</c:v>
                </c:pt>
                <c:pt idx="2">
                  <c:v>Challenges prejudice</c:v>
                </c:pt>
                <c:pt idx="3">
                  <c:v>Has programmes which show different kinds of cultures and opinions within the uk</c:v>
                </c:pt>
                <c:pt idx="4">
                  <c:v>Makes me think about things in new and different ways</c:v>
                </c:pt>
                <c:pt idx="5">
                  <c:v>Caters for audiences other channels don’t cater for</c:v>
                </c:pt>
                <c:pt idx="6">
                  <c:v>Is up to date/ contemporary</c:v>
                </c:pt>
                <c:pt idx="7">
                  <c:v>Tackles issues other channels wouldn’t 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14</c:v>
                </c:pt>
                <c:pt idx="1">
                  <c:v>11</c:v>
                </c:pt>
                <c:pt idx="2">
                  <c:v>6</c:v>
                </c:pt>
                <c:pt idx="3">
                  <c:v>8</c:v>
                </c:pt>
                <c:pt idx="4">
                  <c:v>6</c:v>
                </c:pt>
                <c:pt idx="5">
                  <c:v>15</c:v>
                </c:pt>
                <c:pt idx="6">
                  <c:v>8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21-470D-88C2-F334D19F8D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ITV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Takes risks with programmes that other channels wouldn’t</c:v>
                </c:pt>
                <c:pt idx="1">
                  <c:v>Is always trying something new</c:v>
                </c:pt>
                <c:pt idx="2">
                  <c:v>Challenges prejudice</c:v>
                </c:pt>
                <c:pt idx="3">
                  <c:v>Has programmes which show different kinds of cultures and opinions within the uk</c:v>
                </c:pt>
                <c:pt idx="4">
                  <c:v>Makes me think about things in new and different ways</c:v>
                </c:pt>
                <c:pt idx="5">
                  <c:v>Caters for audiences other channels don’t cater for</c:v>
                </c:pt>
                <c:pt idx="6">
                  <c:v>Is up to date/ contemporary</c:v>
                </c:pt>
                <c:pt idx="7">
                  <c:v>Tackles issues other channels wouldn’t 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5</c:v>
                </c:pt>
                <c:pt idx="1">
                  <c:v>12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17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21-470D-88C2-F334D19F8D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896064"/>
        <c:axId val="71897856"/>
      </c:radarChart>
      <c:catAx>
        <c:axId val="718960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1897856"/>
        <c:crosses val="autoZero"/>
        <c:auto val="0"/>
        <c:lblAlgn val="ctr"/>
        <c:lblOffset val="100"/>
        <c:noMultiLvlLbl val="0"/>
      </c:catAx>
      <c:valAx>
        <c:axId val="7189785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71896064"/>
        <c:crosses val="autoZero"/>
        <c:crossBetween val="between"/>
      </c:valAx>
      <c:spPr>
        <a:noFill/>
        <a:ln w="25382">
          <a:noFill/>
        </a:ln>
      </c:spPr>
    </c:plotArea>
    <c:legend>
      <c:legendPos val="t"/>
      <c:layout>
        <c:manualLayout>
          <c:xMode val="edge"/>
          <c:yMode val="edge"/>
          <c:x val="0.36571872328192301"/>
          <c:y val="6.5524851498825795E-2"/>
          <c:w val="0.26856255343615498"/>
          <c:h val="5.247266196988539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4 Text" pitchFamily="2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922451822764376"/>
          <c:y val="0.35651634725075454"/>
          <c:w val="0.2954311624105258"/>
          <c:h val="0.50459173041246286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person</c:v>
                </c:pt>
              </c:strCache>
            </c:strRef>
          </c:tx>
          <c:spPr>
            <a:ln w="48488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Follow TV Channels/Shows on social media</c:v>
                </c:pt>
                <c:pt idx="1">
                  <c:v>Watched live TV on a tablet in the last 4 weeks</c:v>
                </c:pt>
                <c:pt idx="2">
                  <c:v>Facebook is the social network I would miss the most</c:v>
                </c:pt>
                <c:pt idx="3">
                  <c:v>Use Facebook or Twitter accounts</c:v>
                </c:pt>
                <c:pt idx="4">
                  <c:v>Viewed Videos/Photos posted by media brands on Snapchat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68-482B-9636-94E0E0095D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C4 viewer</c:v>
                </c:pt>
              </c:strCache>
            </c:strRef>
          </c:tx>
          <c:spPr>
            <a:ln w="48488">
              <a:solidFill>
                <a:srgbClr val="0066FF"/>
              </a:solidFill>
            </a:ln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Follow TV Channels/Shows on social media</c:v>
                </c:pt>
                <c:pt idx="1">
                  <c:v>Watched live TV on a tablet in the last 4 weeks</c:v>
                </c:pt>
                <c:pt idx="2">
                  <c:v>Facebook is the social network I would miss the most</c:v>
                </c:pt>
                <c:pt idx="3">
                  <c:v>Use Facebook or Twitter accounts</c:v>
                </c:pt>
                <c:pt idx="4">
                  <c:v>Viewed Videos/Photos posted by media brands on Snapchat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116</c:v>
                </c:pt>
                <c:pt idx="1">
                  <c:v>114</c:v>
                </c:pt>
                <c:pt idx="2">
                  <c:v>111</c:v>
                </c:pt>
                <c:pt idx="3">
                  <c:v>108</c:v>
                </c:pt>
                <c:pt idx="4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68-482B-9636-94E0E0095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908736"/>
        <c:axId val="71926912"/>
      </c:radarChart>
      <c:catAx>
        <c:axId val="719087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4 Text" pitchFamily="2" charset="0"/>
              </a:defRPr>
            </a:pPr>
            <a:endParaRPr lang="en-US"/>
          </a:p>
        </c:txPr>
        <c:crossAx val="71926912"/>
        <c:crosses val="autoZero"/>
        <c:auto val="0"/>
        <c:lblAlgn val="ctr"/>
        <c:lblOffset val="100"/>
        <c:noMultiLvlLbl val="0"/>
      </c:catAx>
      <c:valAx>
        <c:axId val="71926912"/>
        <c:scaling>
          <c:orientation val="minMax"/>
          <c:max val="140"/>
          <c:min val="50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</c:spPr>
        <c:txPr>
          <a:bodyPr/>
          <a:lstStyle/>
          <a:p>
            <a:pPr>
              <a:defRPr sz="1050">
                <a:latin typeface="4 Text" pitchFamily="2" charset="0"/>
              </a:defRPr>
            </a:pPr>
            <a:endParaRPr lang="en-US"/>
          </a:p>
        </c:txPr>
        <c:crossAx val="71908736"/>
        <c:crosses val="autoZero"/>
        <c:crossBetween val="between"/>
        <c:majorUnit val="20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28189228974558384"/>
          <c:y val="0.20837957361676948"/>
          <c:w val="0.38422129564631485"/>
          <c:h val="3.7676688518200635E-2"/>
        </c:manualLayout>
      </c:layout>
      <c:overlay val="0"/>
      <c:txPr>
        <a:bodyPr/>
        <a:lstStyle/>
        <a:p>
          <a:pPr>
            <a:defRPr sz="1527">
              <a:latin typeface="4 Text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336">
          <a:latin typeface="C4 Text" pitchFamily="2" charset="0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271" y="67843"/>
            <a:ext cx="7772400" cy="1102519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E4850"/>
                </a:solidFill>
                <a:latin typeface="C4 Headline" panose="02000503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696" y="1359413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687885"/>
                </a:solidFill>
                <a:latin typeface="C4 Text" panose="0200050602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E4850"/>
                </a:solidFill>
              </a:defRPr>
            </a:lvl1pPr>
          </a:lstStyle>
          <a:p>
            <a:fld id="{88AABD0E-1B5E-4DCA-A4A1-9EC052A2D283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E485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E4850"/>
                </a:solidFill>
              </a:defRPr>
            </a:lvl1pPr>
          </a:lstStyle>
          <a:p>
            <a:fld id="{41BE6618-3DAB-4A75-9AEB-1D6C8BC7CD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71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6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616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505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0988-7E99-4D36-ABDF-079DCF137F56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5B8-FC20-4D62-94D9-AEA977CBA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740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00988-7E99-4D36-ABDF-079DCF137F56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5B8-FC20-4D62-94D9-AEA977CBA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370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8E1E-AE06-41D5-B748-657FF7574FEE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C5FE-B918-453E-AA75-EC5AD4AA6B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51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0A1-4BE3-4FDD-AA19-F077284726D7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EC88-1E86-4588-8441-C3F33338E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371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3771-20D6-4616-833E-AD2E0F739B88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94314-F2BC-4144-A11E-B9951B953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900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B0A1-4BE3-4FDD-AA19-F077284726D7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DEC88-1E86-4588-8441-C3F33338E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739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F2C8-D726-49D4-B280-40D14DBDD35A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60B9-36A5-4F24-8527-C61BF46B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91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271" y="67843"/>
            <a:ext cx="7772400" cy="1102519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E4850"/>
                </a:solidFill>
                <a:latin typeface="C4 Headline" panose="02000503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696" y="1359413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687885"/>
                </a:solidFill>
                <a:latin typeface="C4 Text" panose="0200050602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E4850"/>
                </a:solidFill>
              </a:defRPr>
            </a:lvl1pPr>
          </a:lstStyle>
          <a:p>
            <a:fld id="{88AABD0E-1B5E-4DCA-A4A1-9EC052A2D283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E485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E4850"/>
                </a:solidFill>
              </a:defRPr>
            </a:lvl1pPr>
          </a:lstStyle>
          <a:p>
            <a:fld id="{41BE6618-3DAB-4A75-9AEB-1D6C8BC7CD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554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F2C8-D726-49D4-B280-40D14DBDD35A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60B9-36A5-4F24-8527-C61BF46B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45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F2C8-D726-49D4-B280-40D14DBDD35A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60B9-36A5-4F24-8527-C61BF46B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45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F2C8-D726-49D4-B280-40D14DBDD35A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60B9-36A5-4F24-8527-C61BF46B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45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F2C8-D726-49D4-B280-40D14DBDD35A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60B9-36A5-4F24-8527-C61BF46B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45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F2C8-D726-49D4-B280-40D14DBDD35A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60B9-36A5-4F24-8527-C61BF46B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45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F2C8-D726-49D4-B280-40D14DBDD35A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60B9-36A5-4F24-8527-C61BF46B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45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F2C8-D726-49D4-B280-40D14DBDD35A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60B9-36A5-4F24-8527-C61BF46B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45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F2C8-D726-49D4-B280-40D14DBDD35A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60B9-36A5-4F24-8527-C61BF46B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45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F2C8-D726-49D4-B280-40D14DBDD35A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60B9-36A5-4F24-8527-C61BF46B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45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271" y="67843"/>
            <a:ext cx="7772400" cy="1102519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E4850"/>
                </a:solidFill>
                <a:latin typeface="C4 Headline" panose="02000503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696" y="1359413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687885"/>
                </a:solidFill>
                <a:latin typeface="C4 Text" panose="0200050602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E4850"/>
                </a:solidFill>
              </a:defRPr>
            </a:lvl1pPr>
          </a:lstStyle>
          <a:p>
            <a:fld id="{88AABD0E-1B5E-4DCA-A4A1-9EC052A2D283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E485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E4850"/>
                </a:solidFill>
              </a:defRPr>
            </a:lvl1pPr>
          </a:lstStyle>
          <a:p>
            <a:fld id="{41BE6618-3DAB-4A75-9AEB-1D6C8BC7CD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1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271" y="67843"/>
            <a:ext cx="7772400" cy="1102519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4 Headline" panose="02000503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696" y="1359413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DEDEDE"/>
                </a:solidFill>
                <a:latin typeface="C4 Text" panose="0200050602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ABD0E-1B5E-4DCA-A4A1-9EC052A2D283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BE6618-3DAB-4A75-9AEB-1D6C8BC7CD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960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271" y="67843"/>
            <a:ext cx="7772400" cy="1102519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E4850"/>
                </a:solidFill>
                <a:latin typeface="C4 Headline" panose="02000503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696" y="1359413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687885"/>
                </a:solidFill>
                <a:latin typeface="C4 Text" panose="0200050602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E4850"/>
                </a:solidFill>
              </a:defRPr>
            </a:lvl1pPr>
          </a:lstStyle>
          <a:p>
            <a:fld id="{88AABD0E-1B5E-4DCA-A4A1-9EC052A2D283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E485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E4850"/>
                </a:solidFill>
              </a:defRPr>
            </a:lvl1pPr>
          </a:lstStyle>
          <a:p>
            <a:fld id="{41BE6618-3DAB-4A75-9AEB-1D6C8BC7CD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614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271" y="67843"/>
            <a:ext cx="7772400" cy="1102519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4 Headline" panose="0200050303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696" y="1359413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DEDEDE"/>
                </a:solidFill>
                <a:latin typeface="C4 Text" panose="0200050602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ABD0E-1B5E-4DCA-A4A1-9EC052A2D283}" type="datetimeFigureOut">
              <a:rPr lang="en-GB" smtClean="0">
                <a:solidFill>
                  <a:prstClr val="white"/>
                </a:solidFill>
              </a:rPr>
              <a:pPr/>
              <a:t>14/06/2019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BE6618-3DAB-4A75-9AEB-1D6C8BC7CD6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63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06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962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5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092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397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27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028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30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244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69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33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16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79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BD0E-1B5E-4DCA-A4A1-9EC052A2D283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6618-3DAB-4A75-9AEB-1D6C8BC7C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53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7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88AABD0E-1B5E-4DCA-A4A1-9EC052A2D283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41BE6618-3DAB-4A75-9AEB-1D6C8BC7CD6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651870"/>
            <a:ext cx="2304256" cy="156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5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55" r:id="rId2"/>
    <p:sldLayoutId id="2147483854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3E4850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109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fld id="{87BA843D-C8E5-41D6-8615-CF4FD9BDBE41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fld id="{CD69B2E4-DD24-4206-8939-C02B53642C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76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D6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8703FA2B-7E37-4BE0-81BE-36986FE9F00A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58BB5EAE-38D1-4ED0-ABF0-2D8A0C97422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58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3E4850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5B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5133625E-C478-435D-824E-2C5499BA0C18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01A92E04-57CE-40C4-A0A7-0CFFCB4C63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80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3E4850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3CB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0C7C1581-E7FA-44DA-A134-D16100E6107F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43471BC4-3417-4495-91A6-9DDED05DE39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94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3E4850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07A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fld id="{A8636820-8423-4AB6-B5B5-7AEBE2DA100A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fld id="{8DECE731-3A31-481A-AF5D-7299C97E8B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10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C00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fld id="{C1272C14-4697-4EF1-9985-B81876AAFA9C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fld id="{3C16A568-50F7-4118-9E9B-AFA5D35C7C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53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95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4 Headline" panose="0200050303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fld id="{BDC77361-49DB-467B-BF01-CE5467C4F2E4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fld id="{5EA50508-6617-468E-9558-8A058706BAB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01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EDE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10B4BD58-E81C-4453-B480-52D186D431DF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59E79708-57E1-4C2D-B197-4958B122E39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17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3E4850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88AABD0E-1B5E-4DCA-A4A1-9EC052A2D283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41BE6618-3DAB-4A75-9AEB-1D6C8BC7CD6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651870"/>
            <a:ext cx="2304256" cy="156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3E4850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ADC00988-7E99-4D36-ABDF-079DCF137F56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F02425B8-FC20-4D62-94D9-AEA977CBAB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22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3E4850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ADC00988-7E99-4D36-ABDF-079DCF137F56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F02425B8-FC20-4D62-94D9-AEA977CBAB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87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3E4850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EB0A8E1E-AE06-41D5-B748-657FF7574FEE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1C89C5FE-B918-453E-AA75-EC5AD4AA6B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4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3E4850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5AA8B0A1-4BE3-4FDD-AA19-F077284726D7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9A5DEC88-1E86-4588-8441-C3F33338E1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86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3E4850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CAC83771-20D6-4616-833E-AD2E0F739B88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5A194314-F2BC-4144-A11E-B9951B9538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3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3E4850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5AA8B0A1-4BE3-4FDD-AA19-F077284726D7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E4850"/>
                </a:solidFill>
                <a:latin typeface="C4 Text" panose="02000506020000020004" pitchFamily="2" charset="0"/>
              </a:defRPr>
            </a:lvl1pPr>
          </a:lstStyle>
          <a:p>
            <a:fld id="{9A5DEC88-1E86-4588-8441-C3F33338E14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61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3E4850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87885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C3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56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fld id="{0E54F2C8-D726-49D4-B280-40D14DBDD35A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fld id="{C5E260B9-36A5-4F24-8527-C61BF46BA6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14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D2D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fld id="{5F8291AC-692C-4F34-A807-343DF22652D5}" type="datetimeFigureOut">
              <a:rPr lang="en-GB" smtClean="0"/>
              <a:pPr/>
              <a:t>14/06/2019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4 Text" panose="02000506020000020004" pitchFamily="2" charset="0"/>
              </a:defRPr>
            </a:lvl1pPr>
          </a:lstStyle>
          <a:p>
            <a:fld id="{4C2A1661-047F-4642-A734-2B7D827557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45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C4 Headline" panose="02000503030000020004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DEDEDE"/>
          </a:solidFill>
          <a:latin typeface="C4 Text" panose="0200050602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:\ADSales\Trade Marketing\Presentation Resources\2. Image Library\1. Channel 4 Network Programming Images\G\Great British Bake Off (The)\GBBO8 Talent and Bakers 777n cop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" y="2410286"/>
            <a:ext cx="2699791" cy="707886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 dirty="0">
                <a:solidFill>
                  <a:srgbClr val="FFFFFF"/>
                </a:solidFill>
                <a:latin typeface="4 Headline" pitchFamily="2" charset="0"/>
              </a:rPr>
              <a:t>Channel 4</a:t>
            </a:r>
            <a:endParaRPr lang="en-GB" altLang="en-US" sz="1800" dirty="0">
              <a:solidFill>
                <a:srgbClr val="FFFFFF"/>
              </a:solidFill>
              <a:latin typeface="4 Headline" pitchFamily="2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3118172"/>
            <a:ext cx="3419872" cy="58477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FFFFFF"/>
                </a:solidFill>
                <a:latin typeface="4 Text" pitchFamily="2" charset="0"/>
              </a:rPr>
              <a:t>Quarterly Update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3702947"/>
            <a:ext cx="2155825" cy="646331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 dirty="0">
                <a:solidFill>
                  <a:srgbClr val="FFFFFF"/>
                </a:solidFill>
                <a:latin typeface="4 Text" pitchFamily="2" charset="0"/>
              </a:rPr>
              <a:t>Q1 2019</a:t>
            </a:r>
          </a:p>
        </p:txBody>
      </p:sp>
      <p:pic>
        <p:nvPicPr>
          <p:cNvPr id="1026" name="Picture 2" descr="S:\ADSales\Trade Marketing\Presentation Resources\3. Logo Library\1. Channel 4 Channels\1. Channel 4\PNG\C4_Primary_White_72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1470"/>
            <a:ext cx="721061" cy="9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80" b="18665"/>
          <a:stretch/>
        </p:blipFill>
        <p:spPr>
          <a:xfrm>
            <a:off x="-20715" y="0"/>
            <a:ext cx="9164715" cy="5143500"/>
          </a:xfrm>
          <a:prstGeom prst="rect">
            <a:avLst/>
          </a:prstGeom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-6003" y="3616547"/>
            <a:ext cx="4130675" cy="92233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dirty="0">
                <a:solidFill>
                  <a:schemeClr val="bg1"/>
                </a:solidFill>
                <a:latin typeface="4 Text" pitchFamily="2" charset="0"/>
              </a:rPr>
              <a:t>Channel 4 is the top converting commercial terrestrial channel for 16-34s and ABC1 Adults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-16850" y="2680443"/>
            <a:ext cx="4130675" cy="63299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altLang="en-US" sz="1800" dirty="0">
                <a:solidFill>
                  <a:schemeClr val="bg1"/>
                </a:solidFill>
                <a:latin typeface="4 Text" pitchFamily="2" charset="0"/>
              </a:rPr>
              <a:t>30% of people who state that Channel 4 is their favourite channel are 16-34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-6003" y="1275606"/>
            <a:ext cx="4130676" cy="97727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dirty="0">
                <a:solidFill>
                  <a:schemeClr val="bg1"/>
                </a:solidFill>
                <a:latin typeface="4 Text" pitchFamily="2" charset="0"/>
              </a:rPr>
              <a:t>Channel 4 reached 90% of Adults, 90% of ABC1 Adults and 81% of 16-34s in Q1 2019.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5148064" y="1600323"/>
            <a:ext cx="4032448" cy="101086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dirty="0">
                <a:solidFill>
                  <a:schemeClr val="bg1"/>
                </a:solidFill>
                <a:latin typeface="4 Text" pitchFamily="2" charset="0"/>
              </a:rPr>
              <a:t>Channel 4  reached 41 million Adults, 22 million ABC1 adults and 9.3 million 16-34s on average each month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5135960" y="2895812"/>
            <a:ext cx="4038500" cy="1224791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dirty="0">
                <a:solidFill>
                  <a:schemeClr val="tx1"/>
                </a:solidFill>
                <a:latin typeface="4 Text" pitchFamily="2" charset="0"/>
              </a:rPr>
              <a:t>Channel 4 viewers are +24% more likely to say TV adverts are the types of ads that they pay most attention to. 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-36513" y="144463"/>
            <a:ext cx="4598155" cy="647700"/>
          </a:xfrm>
          <a:prstGeom prst="rect">
            <a:avLst/>
          </a:prstGeom>
          <a:solidFill>
            <a:srgbClr val="0066CC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3E4850"/>
                </a:solidFill>
                <a:latin typeface="C4 Headline" panose="02000503030000020004" pitchFamily="2" charset="0"/>
                <a:ea typeface="+mj-ea"/>
                <a:cs typeface="+mj-cs"/>
              </a:defRPr>
            </a:lvl1pPr>
          </a:lstStyle>
          <a:p>
            <a:r>
              <a:rPr lang="en-GB" altLang="en-US" sz="3600">
                <a:solidFill>
                  <a:schemeClr val="bg1"/>
                </a:solidFill>
                <a:latin typeface="4 Headline" pitchFamily="2" charset="0"/>
                <a:cs typeface="Arial" charset="0"/>
              </a:rPr>
              <a:t>Channel 4 Highlights</a:t>
            </a: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0" y="4866501"/>
            <a:ext cx="74523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9pPr>
          </a:lstStyle>
          <a:p>
            <a:r>
              <a:rPr lang="en-GB" altLang="en-US" sz="1200" i="1" dirty="0">
                <a:solidFill>
                  <a:schemeClr val="tx1"/>
                </a:solidFill>
                <a:latin typeface="4 Text" pitchFamily="2" charset="0"/>
                <a:ea typeface="ＭＳ Ｐゴシック" pitchFamily="34" charset="-128"/>
              </a:rPr>
              <a:t>Source: BARB/</a:t>
            </a:r>
            <a:r>
              <a:rPr lang="en-GB" altLang="en-US" sz="1200" i="1" dirty="0" err="1">
                <a:solidFill>
                  <a:schemeClr val="tx1"/>
                </a:solidFill>
                <a:latin typeface="4 Text" pitchFamily="2" charset="0"/>
                <a:ea typeface="ＭＳ Ｐゴシック" pitchFamily="34" charset="-128"/>
              </a:rPr>
              <a:t>Techedge</a:t>
            </a:r>
            <a:r>
              <a:rPr lang="en-GB" altLang="en-US" sz="1200" i="1" dirty="0">
                <a:solidFill>
                  <a:schemeClr val="tx1"/>
                </a:solidFill>
                <a:latin typeface="4 Text" pitchFamily="2" charset="0"/>
                <a:ea typeface="ＭＳ Ｐゴシック" pitchFamily="34" charset="-128"/>
              </a:rPr>
              <a:t>, Q1 2019 and </a:t>
            </a:r>
            <a:r>
              <a:rPr lang="en-GB" altLang="en-US" sz="1200" i="1" dirty="0">
                <a:solidFill>
                  <a:schemeClr val="tx1"/>
                </a:solidFill>
                <a:latin typeface="4 Text" pitchFamily="2" charset="0"/>
              </a:rPr>
              <a:t>GB TGI January – December 2018</a:t>
            </a:r>
            <a:endParaRPr lang="en-GB" altLang="en-US" sz="1200" i="1" dirty="0">
              <a:solidFill>
                <a:schemeClr val="tx1"/>
              </a:solidFill>
              <a:latin typeface="4 Text" pitchFamily="2" charset="0"/>
              <a:ea typeface="ＭＳ Ｐゴシック" pitchFamily="34" charset="-128"/>
            </a:endParaRPr>
          </a:p>
        </p:txBody>
      </p:sp>
      <p:pic>
        <p:nvPicPr>
          <p:cNvPr id="16" name="Picture 2" descr="S:\ADSales\Trade Marketing\Presentation Resources\3. Logo Library\1. Channel 4 Channels\1. Channel 4\PNG\C4_Primary_White_72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1470"/>
            <a:ext cx="721061" cy="9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49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1" b="8314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20495" y="404850"/>
            <a:ext cx="3656391" cy="6477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>
                <a:solidFill>
                  <a:srgbClr val="FFFFFF"/>
                </a:solidFill>
                <a:latin typeface="4 Headline" pitchFamily="2" charset="0"/>
              </a:rPr>
              <a:t>Audience Insight</a:t>
            </a:r>
          </a:p>
        </p:txBody>
      </p:sp>
      <p:pic>
        <p:nvPicPr>
          <p:cNvPr id="6" name="Picture 2" descr="S:\ADSales\Trade Marketing\Presentation Resources\3. Logo Library\1. Channel 4 Channels\1. Channel 4\PNG\C4_Primary_White_72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1470"/>
            <a:ext cx="721061" cy="9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27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2" y="0"/>
            <a:ext cx="9132636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4"/>
          <p:cNvSpPr>
            <a:spLocks noChangeArrowheads="1"/>
          </p:cNvSpPr>
          <p:nvPr/>
        </p:nvSpPr>
        <p:spPr bwMode="auto">
          <a:xfrm>
            <a:off x="91182" y="1349375"/>
            <a:ext cx="8945314" cy="3517125"/>
          </a:xfrm>
          <a:prstGeom prst="roundRect">
            <a:avLst>
              <a:gd name="adj" fmla="val 9565"/>
            </a:avLst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9pPr>
          </a:lstStyle>
          <a:p>
            <a:endParaRPr lang="en-GB" altLang="en-US" sz="2400" dirty="0">
              <a:solidFill>
                <a:schemeClr val="tx1"/>
              </a:solidFill>
              <a:latin typeface="4 Text" pitchFamily="2" charset="0"/>
              <a:ea typeface="ＭＳ Ｐゴシック" pitchFamily="34" charset="-128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-1" y="286345"/>
            <a:ext cx="7596337" cy="557213"/>
          </a:xfrm>
          <a:prstGeom prst="rect">
            <a:avLst/>
          </a:prstGeom>
          <a:solidFill>
            <a:srgbClr val="0070C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3E4850"/>
                </a:solidFill>
                <a:latin typeface="C4 Headline" panose="02000503030000020004" pitchFamily="2" charset="0"/>
                <a:ea typeface="+mj-ea"/>
                <a:cs typeface="+mj-cs"/>
              </a:defRPr>
            </a:lvl1pPr>
          </a:lstStyle>
          <a:p>
            <a:pPr>
              <a:tabLst>
                <a:tab pos="87313" algn="l"/>
              </a:tabLst>
            </a:pPr>
            <a:r>
              <a:rPr lang="en-GB" altLang="en-US" sz="2800" dirty="0">
                <a:solidFill>
                  <a:schemeClr val="bg1"/>
                </a:solidFill>
                <a:latin typeface="4 Headline" pitchFamily="2" charset="0"/>
                <a:ea typeface="ＭＳ Ｐゴシック" pitchFamily="34" charset="-128"/>
              </a:rPr>
              <a:t>Channel 4 profiles a young ABC1 audience </a:t>
            </a:r>
          </a:p>
        </p:txBody>
      </p:sp>
      <p:graphicFrame>
        <p:nvGraphicFramePr>
          <p:cNvPr id="2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091403"/>
              </p:ext>
            </p:extLst>
          </p:nvPr>
        </p:nvGraphicFramePr>
        <p:xfrm>
          <a:off x="170655" y="1682858"/>
          <a:ext cx="762000" cy="2185036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4 Text" pitchFamily="2" charset="0"/>
                          <a:ea typeface="ＭＳ Ｐゴシック" charset="-128"/>
                        </a:rPr>
                        <a:t>16-34</a:t>
                      </a:r>
                    </a:p>
                  </a:txBody>
                  <a:tcPr marT="45730" marB="4573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5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GB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4 Text" pitchFamily="2" charset="0"/>
                          <a:ea typeface="ＭＳ Ｐゴシック" charset="-128"/>
                          <a:cs typeface="+mn-cs"/>
                        </a:rPr>
                        <a:t>35-44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GB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4 Text" pitchFamily="2" charset="0"/>
                        <a:ea typeface="ＭＳ Ｐゴシック" charset="-128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4 Text" pitchFamily="2" charset="0"/>
                          <a:ea typeface="ＭＳ Ｐゴシック" charset="-128"/>
                        </a:rPr>
                        <a:t>45-54</a:t>
                      </a:r>
                    </a:p>
                  </a:txBody>
                  <a:tcPr marT="45730" marB="4573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4 Text" pitchFamily="2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4 Text" pitchFamily="2" charset="0"/>
                          <a:ea typeface="ＭＳ Ｐゴシック" charset="-128"/>
                        </a:rPr>
                        <a:t>55+</a:t>
                      </a:r>
                    </a:p>
                  </a:txBody>
                  <a:tcPr marT="45730" marB="45730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8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382440"/>
              </p:ext>
            </p:extLst>
          </p:nvPr>
        </p:nvGraphicFramePr>
        <p:xfrm>
          <a:off x="5796136" y="1635646"/>
          <a:ext cx="792088" cy="2232248"/>
        </p:xfrm>
        <a:graphic>
          <a:graphicData uri="http://schemas.openxmlformats.org/drawingml/2006/table">
            <a:tbl>
              <a:tblPr/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4 Text" pitchFamily="2" charset="0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4 Text" pitchFamily="2" charset="0"/>
                          <a:ea typeface="ＭＳ Ｐゴシック" charset="-128"/>
                        </a:rPr>
                        <a:t>        Men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4 Text" pitchFamily="2" charset="0"/>
                          <a:ea typeface="ＭＳ Ｐゴシック" charset="-128"/>
                        </a:rPr>
                        <a:t>Women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203848" y="2067694"/>
            <a:ext cx="6190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9pPr>
          </a:lstStyle>
          <a:p>
            <a:r>
              <a:rPr lang="en-GB" altLang="en-US" sz="1400" dirty="0">
                <a:solidFill>
                  <a:srgbClr val="000000"/>
                </a:solidFill>
                <a:latin typeface="4 Text" pitchFamily="2" charset="0"/>
                <a:ea typeface="ＭＳ Ｐゴシック" pitchFamily="34" charset="-128"/>
              </a:rPr>
              <a:t>ABC1</a:t>
            </a: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3169940" y="3147814"/>
            <a:ext cx="636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1400" dirty="0">
                <a:solidFill>
                  <a:srgbClr val="000000"/>
                </a:solidFill>
                <a:latin typeface="4 Text" pitchFamily="2" charset="0"/>
                <a:ea typeface="ＭＳ Ｐゴシック" pitchFamily="34" charset="-128"/>
              </a:rPr>
              <a:t>C2DE</a:t>
            </a: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0" y="4866501"/>
            <a:ext cx="2584362" cy="276999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9pPr>
          </a:lstStyle>
          <a:p>
            <a:r>
              <a:rPr lang="en-GB" altLang="en-US" sz="1200" i="1" dirty="0">
                <a:solidFill>
                  <a:schemeClr val="bg1"/>
                </a:solidFill>
                <a:latin typeface="4 Text" pitchFamily="2" charset="0"/>
                <a:ea typeface="ＭＳ Ｐゴシック" pitchFamily="34" charset="-128"/>
              </a:rPr>
              <a:t>Source: BARB/</a:t>
            </a:r>
            <a:r>
              <a:rPr lang="en-GB" altLang="en-US" sz="1200" i="1" dirty="0" err="1">
                <a:solidFill>
                  <a:schemeClr val="bg1"/>
                </a:solidFill>
                <a:latin typeface="4 Text" pitchFamily="2" charset="0"/>
                <a:ea typeface="ＭＳ Ｐゴシック" pitchFamily="34" charset="-128"/>
              </a:rPr>
              <a:t>Techedge</a:t>
            </a:r>
            <a:r>
              <a:rPr lang="en-GB" altLang="en-US" sz="1200" i="1" dirty="0">
                <a:solidFill>
                  <a:schemeClr val="bg1"/>
                </a:solidFill>
                <a:latin typeface="4 Text" pitchFamily="2" charset="0"/>
                <a:ea typeface="ＭＳ Ｐゴシック" pitchFamily="34" charset="-128"/>
              </a:rPr>
              <a:t>, Q1 2019 </a:t>
            </a: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505876"/>
              </p:ext>
            </p:extLst>
          </p:nvPr>
        </p:nvGraphicFramePr>
        <p:xfrm>
          <a:off x="6459686" y="1656565"/>
          <a:ext cx="2273300" cy="2902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321983"/>
              </p:ext>
            </p:extLst>
          </p:nvPr>
        </p:nvGraphicFramePr>
        <p:xfrm>
          <a:off x="703264" y="1691878"/>
          <a:ext cx="2262187" cy="288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319078"/>
              </p:ext>
            </p:extLst>
          </p:nvPr>
        </p:nvGraphicFramePr>
        <p:xfrm>
          <a:off x="3606800" y="1657350"/>
          <a:ext cx="2187575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Picture 2" descr="S:\ADSales\Trade Marketing\Presentation Resources\3. Logo Library\1. Channel 4 Channels\1. Channel 4\PNG\C4_Primary_White_72dp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1470"/>
            <a:ext cx="721061" cy="9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698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0" y="0"/>
            <a:ext cx="9134119" cy="513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6"/>
          <p:cNvSpPr>
            <a:spLocks noChangeArrowheads="1"/>
          </p:cNvSpPr>
          <p:nvPr/>
        </p:nvSpPr>
        <p:spPr bwMode="auto">
          <a:xfrm>
            <a:off x="201778" y="1844673"/>
            <a:ext cx="8713787" cy="3031331"/>
          </a:xfrm>
          <a:prstGeom prst="roundRect">
            <a:avLst>
              <a:gd name="adj" fmla="val 7343"/>
            </a:avLst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4876005"/>
            <a:ext cx="85756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100" i="1" dirty="0">
                <a:solidFill>
                  <a:schemeClr val="bg1"/>
                </a:solidFill>
                <a:latin typeface="4 Text" pitchFamily="2" charset="0"/>
              </a:rPr>
              <a:t>Source: BARB/</a:t>
            </a:r>
            <a:r>
              <a:rPr lang="en-GB" altLang="en-US" sz="1100" i="1" dirty="0" err="1">
                <a:solidFill>
                  <a:schemeClr val="bg1"/>
                </a:solidFill>
                <a:latin typeface="4 Text" pitchFamily="2" charset="0"/>
              </a:rPr>
              <a:t>Advantedge</a:t>
            </a:r>
            <a:r>
              <a:rPr lang="en-GB" altLang="en-US" sz="1100" i="1" dirty="0">
                <a:solidFill>
                  <a:schemeClr val="bg1"/>
                </a:solidFill>
                <a:latin typeface="4 Text" pitchFamily="2" charset="0"/>
              </a:rPr>
              <a:t>, Q1 2019, reach condition = 3 consecutive mins. ITV includes breakfast and HD Base: ABC1 Adults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298450"/>
            <a:ext cx="6227763" cy="6477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r>
              <a:rPr lang="en-GB" sz="3600" dirty="0">
                <a:solidFill>
                  <a:schemeClr val="bg1"/>
                </a:solidFill>
                <a:latin typeface="4 Headline" pitchFamily="2" charset="0"/>
              </a:rPr>
              <a:t>Channel 4 reaches 79% of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855663"/>
            <a:ext cx="5867400" cy="6477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r>
              <a:rPr lang="en-GB" sz="3600" dirty="0">
                <a:solidFill>
                  <a:schemeClr val="bg1"/>
                </a:solidFill>
                <a:latin typeface="4 Headline" pitchFamily="2" charset="0"/>
              </a:rPr>
              <a:t>ABC1 adults every month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017963"/>
              </p:ext>
            </p:extLst>
          </p:nvPr>
        </p:nvGraphicFramePr>
        <p:xfrm>
          <a:off x="474663" y="1965325"/>
          <a:ext cx="7877175" cy="2715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S:\ADSales\Trade Marketing\Presentation Resources\3. Logo Library\1. Channel 4 Channels\1. Channel 4\PNG\C4_Primary_White_72dp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1470"/>
            <a:ext cx="721061" cy="9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59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16451"/>
          <a:stretch/>
        </p:blipFill>
        <p:spPr bwMode="auto">
          <a:xfrm>
            <a:off x="15903" y="5558"/>
            <a:ext cx="9144000" cy="513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246555" y="1844675"/>
            <a:ext cx="8713787" cy="3162298"/>
          </a:xfrm>
          <a:prstGeom prst="roundRect">
            <a:avLst>
              <a:gd name="adj" fmla="val 7343"/>
            </a:avLst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9pPr>
          </a:lstStyle>
          <a:p>
            <a:endParaRPr lang="en-US" altLang="en-US">
              <a:latin typeface="4 Text" pitchFamily="2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74675" y="5921375"/>
            <a:ext cx="24495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folHlink"/>
                </a:solidFill>
                <a:latin typeface="C4 Text" pitchFamily="2" charset="0"/>
              </a:defRPr>
            </a:lvl1pPr>
            <a:lvl2pPr marL="742950" indent="-28575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folHlink"/>
                </a:solidFill>
                <a:latin typeface="C4 Text" pitchFamily="2" charset="0"/>
              </a:defRPr>
            </a:lvl2pPr>
            <a:lvl3pPr marL="1143000" indent="-2286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folHlink"/>
                </a:solidFill>
                <a:latin typeface="C4 Text" pitchFamily="2" charset="0"/>
              </a:defRPr>
            </a:lvl3pPr>
            <a:lvl4pPr marL="1600200" indent="-2286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folHlink"/>
                </a:solidFill>
                <a:latin typeface="C4 Text" pitchFamily="2" charset="0"/>
              </a:defRPr>
            </a:lvl4pPr>
            <a:lvl5pPr marL="2057400" indent="-2286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folHlink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folHlink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folHlink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folHlink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folHlink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400">
              <a:solidFill>
                <a:schemeClr val="tx1"/>
              </a:solidFill>
              <a:latin typeface="C4 TextMedium" pitchFamily="2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260350"/>
            <a:ext cx="7596336" cy="115927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bg1"/>
                </a:solidFill>
                <a:latin typeface="4 Headline" pitchFamily="2" charset="0"/>
              </a:rPr>
              <a:t>Channel 4 viewers are commercially receptive and proactive…</a:t>
            </a:r>
          </a:p>
        </p:txBody>
      </p:sp>
      <p:graphicFrame>
        <p:nvGraphicFramePr>
          <p:cNvPr id="4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905146"/>
              </p:ext>
            </p:extLst>
          </p:nvPr>
        </p:nvGraphicFramePr>
        <p:xfrm>
          <a:off x="454025" y="2242241"/>
          <a:ext cx="8483600" cy="3668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454025" y="1955800"/>
            <a:ext cx="3313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9pPr>
          </a:lstStyle>
          <a:p>
            <a:pPr eaLnBrk="1" hangingPunct="1"/>
            <a:r>
              <a:rPr lang="en-GB" altLang="en-US" sz="1600" b="1" u="sng" dirty="0">
                <a:solidFill>
                  <a:srgbClr val="0066CC"/>
                </a:solidFill>
                <a:latin typeface="4 Text" pitchFamily="2" charset="0"/>
              </a:rPr>
              <a:t>Index vs all adults – Any agree</a:t>
            </a: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96336" y="4731990"/>
            <a:ext cx="126928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9pPr>
          </a:lstStyle>
          <a:p>
            <a:pPr algn="ctr" eaLnBrk="1" hangingPunct="1"/>
            <a:r>
              <a:rPr lang="en-GB" altLang="en-US" sz="900" b="1" dirty="0">
                <a:solidFill>
                  <a:srgbClr val="687885"/>
                </a:solidFill>
                <a:latin typeface="4 Text" pitchFamily="2" charset="0"/>
              </a:rPr>
              <a:t>100 = average adult</a:t>
            </a:r>
          </a:p>
        </p:txBody>
      </p:sp>
      <p:pic>
        <p:nvPicPr>
          <p:cNvPr id="12" name="Picture 2" descr="S:\ADSales\Trade Marketing\Presentation Resources\3. Logo Library\1. Channel 4 Channels\1. Channel 4\PNG\C4_Primary_White_72dp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1470"/>
            <a:ext cx="721061" cy="9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36">
            <a:extLst>
              <a:ext uri="{FF2B5EF4-FFF2-40B4-BE49-F238E27FC236}">
                <a16:creationId xmlns:a16="http://schemas.microsoft.com/office/drawing/2014/main" id="{878AB326-8CE3-459A-AF84-4CDF41F7C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32" y="4731990"/>
            <a:ext cx="74523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folHlink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folHlink"/>
                </a:solidFill>
                <a:latin typeface="C4 Text" pitchFamily="2" charset="0"/>
              </a:defRPr>
            </a:lvl9pPr>
          </a:lstStyle>
          <a:p>
            <a:r>
              <a:rPr lang="en-GB" altLang="en-US" sz="1200" i="1" dirty="0">
                <a:solidFill>
                  <a:schemeClr val="tx1"/>
                </a:solidFill>
                <a:latin typeface="4 Text" pitchFamily="2" charset="0"/>
                <a:ea typeface="ＭＳ Ｐゴシック" pitchFamily="34" charset="-128"/>
              </a:rPr>
              <a:t>Source: </a:t>
            </a:r>
            <a:r>
              <a:rPr lang="en-GB" altLang="en-US" sz="1200" i="1" dirty="0">
                <a:solidFill>
                  <a:schemeClr val="tx1"/>
                </a:solidFill>
                <a:latin typeface="4 Text" pitchFamily="2" charset="0"/>
              </a:rPr>
              <a:t>GB TGI January – December 2018 – C4 fan = C4 is favourite channel</a:t>
            </a:r>
            <a:endParaRPr lang="en-GB" altLang="en-US" sz="1200" i="1" dirty="0">
              <a:solidFill>
                <a:schemeClr val="tx1"/>
              </a:solidFill>
              <a:latin typeface="4 Text" pitchFamily="2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733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853613"/>
            <a:ext cx="2275682" cy="461665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FFFFFF"/>
                </a:solidFill>
                <a:latin typeface="4 Headline" pitchFamily="2" charset="0"/>
              </a:rPr>
              <a:t>ABC1 Adults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39502"/>
            <a:ext cx="3563888" cy="52322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FFFFFF"/>
                </a:solidFill>
                <a:latin typeface="4 Headline" pitchFamily="2" charset="0"/>
              </a:rPr>
              <a:t>Reach of 100 </a:t>
            </a:r>
            <a:r>
              <a:rPr lang="en-GB" sz="2800" dirty="0" err="1">
                <a:solidFill>
                  <a:srgbClr val="FFFFFF"/>
                </a:solidFill>
                <a:latin typeface="4 Headline" pitchFamily="2" charset="0"/>
              </a:rPr>
              <a:t>TVRs</a:t>
            </a:r>
            <a:endParaRPr lang="en-GB" sz="2800" dirty="0">
              <a:solidFill>
                <a:srgbClr val="FFFFFF"/>
              </a:solidFill>
              <a:latin typeface="4 Headline" pitchFamily="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403648" y="1491630"/>
            <a:ext cx="6368504" cy="3487836"/>
          </a:xfrm>
          <a:prstGeom prst="roundRect">
            <a:avLst>
              <a:gd name="adj" fmla="val 11239"/>
            </a:avLst>
          </a:prstGeom>
          <a:solidFill>
            <a:srgbClr val="FFFFFF">
              <a:alpha val="69804"/>
            </a:srgbClr>
          </a:solidFill>
          <a:ln w="38100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en-GB" sz="1800" dirty="0">
              <a:solidFill>
                <a:srgbClr val="000000"/>
              </a:solidFill>
              <a:latin typeface="4 Text" pitchFamily="2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597930" y="4659982"/>
            <a:ext cx="655272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000" i="1" dirty="0">
                <a:latin typeface="4 Text" pitchFamily="2" charset="0"/>
              </a:rPr>
              <a:t>Source: BARB/K2, Based on 100 TVR target,  19wk1-19wk13; Channels include +1’s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46574657"/>
              </p:ext>
            </p:extLst>
          </p:nvPr>
        </p:nvGraphicFramePr>
        <p:xfrm>
          <a:off x="1691680" y="1851670"/>
          <a:ext cx="5928320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589818" y="2865298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4 Text" pitchFamily="2" charset="0"/>
              </a:rPr>
              <a:t>% ABC1 Reach 1+</a:t>
            </a:r>
          </a:p>
        </p:txBody>
      </p:sp>
      <p:pic>
        <p:nvPicPr>
          <p:cNvPr id="10" name="Picture 2" descr="S:\ADSales\Trade Marketing\Presentation Resources\3. Logo Library\1. Channel 4 Channels\1. Channel 4\PNG\C4_Primary_White_72dp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1470"/>
            <a:ext cx="721061" cy="9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ADSales\Trade Marketing\Presentation Resources\2. Image Library\1. Channel 4 Network Programming Images\K\Kiri\0489 Kiri Photo Nick Wa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3" b="8161"/>
          <a:stretch/>
        </p:blipFill>
        <p:spPr bwMode="auto">
          <a:xfrm>
            <a:off x="-20069" y="0"/>
            <a:ext cx="92005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0069" y="339502"/>
            <a:ext cx="5888213" cy="52322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FFFFFF"/>
                </a:solidFill>
                <a:latin typeface="4 Headline" pitchFamily="2" charset="0"/>
                <a:ea typeface="ＭＳ Ｐゴシック" pitchFamily="34" charset="-128"/>
              </a:rPr>
              <a:t>Channel 4 has a clear brand image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043608" y="1059582"/>
            <a:ext cx="6408067" cy="3804741"/>
          </a:xfrm>
          <a:prstGeom prst="roundRect">
            <a:avLst>
              <a:gd name="adj" fmla="val 7116"/>
            </a:avLst>
          </a:prstGeom>
          <a:solidFill>
            <a:srgbClr val="FFFFFF">
              <a:alpha val="69804"/>
            </a:srgbClr>
          </a:solidFill>
          <a:ln w="38100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115616" y="4600798"/>
            <a:ext cx="59404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050" i="1" dirty="0">
                <a:solidFill>
                  <a:srgbClr val="000000"/>
                </a:solidFill>
                <a:latin typeface="4 Text" pitchFamily="2" charset="0"/>
              </a:rPr>
              <a:t>Source : IPSOS Image Tracker, 2017 Q1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934467"/>
              </p:ext>
            </p:extLst>
          </p:nvPr>
        </p:nvGraphicFramePr>
        <p:xfrm>
          <a:off x="1115616" y="862722"/>
          <a:ext cx="6238329" cy="3903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S:\ADSales\Trade Marketing\Presentation Resources\3. Logo Library\1. Channel 4 Channels\1. Channel 4\PNG\C4_Primary_White_72dp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1470"/>
            <a:ext cx="721061" cy="9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9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S:\ADSales\Trade Marketing\Presentation Resources\2. Image Library\1. Channel 4 Network Programming Images\G\Guy Martin Cycling Home For Chirstmas\Guy Martin Cycling home for Xmas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2"/>
          <a:stretch/>
        </p:blipFill>
        <p:spPr bwMode="auto">
          <a:xfrm>
            <a:off x="0" y="0"/>
            <a:ext cx="9144000" cy="521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6"/>
          <p:cNvSpPr>
            <a:spLocks noChangeArrowheads="1"/>
          </p:cNvSpPr>
          <p:nvPr/>
        </p:nvSpPr>
        <p:spPr bwMode="auto">
          <a:xfrm>
            <a:off x="863154" y="1038024"/>
            <a:ext cx="7165230" cy="4032448"/>
          </a:xfrm>
          <a:prstGeom prst="roundRect">
            <a:avLst>
              <a:gd name="adj" fmla="val 7343"/>
            </a:avLst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endParaRPr lang="en-US" altLang="en-US" dirty="0">
              <a:solidFill>
                <a:srgbClr val="C0C0C0"/>
              </a:solidFill>
              <a:latin typeface="4 Text" pitchFamily="2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283254"/>
              </p:ext>
            </p:extLst>
          </p:nvPr>
        </p:nvGraphicFramePr>
        <p:xfrm>
          <a:off x="755576" y="260350"/>
          <a:ext cx="7632848" cy="4914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60350"/>
            <a:ext cx="7451725" cy="6477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FFFFFF"/>
                </a:solidFill>
                <a:latin typeface="4 Headline" pitchFamily="2" charset="0"/>
              </a:rPr>
              <a:t>Channel 4’s audience is highly connected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4685195"/>
            <a:ext cx="6119813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4 Text" pitchFamily="2" charset="0"/>
              </a:rPr>
              <a:t>Source: Channel 4/Kantar Digital Landscape Survey 2017; index 100 = average GB adult; in the last month ; C4 viewer = 1,2,3 favourite channel</a:t>
            </a:r>
          </a:p>
        </p:txBody>
      </p:sp>
      <p:pic>
        <p:nvPicPr>
          <p:cNvPr id="8" name="Picture 2" descr="S:\ADSales\Trade Marketing\Presentation Resources\3. Logo Library\1. Channel 4 Channels\1. Channel 4\PNG\C4_Primary_White_72dp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1470"/>
            <a:ext cx="721061" cy="94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100027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 Powerpoint Template 16 x 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Corporate Powerpoint Template 16 x 9">
  <a:themeElements>
    <a:clrScheme name="All4 logo colours">
      <a:dk1>
        <a:sysClr val="windowText" lastClr="000000"/>
      </a:dk1>
      <a:lt1>
        <a:sysClr val="window" lastClr="FFFFFF"/>
      </a:lt1>
      <a:dk2>
        <a:srgbClr val="1C3D74"/>
      </a:dk2>
      <a:lt2>
        <a:srgbClr val="6D2D83"/>
      </a:lt2>
      <a:accent1>
        <a:srgbClr val="D1091E"/>
      </a:accent1>
      <a:accent2>
        <a:srgbClr val="FFD611"/>
      </a:accent2>
      <a:accent3>
        <a:srgbClr val="85B7E3"/>
      </a:accent3>
      <a:accent4>
        <a:srgbClr val="63CBC6"/>
      </a:accent4>
      <a:accent5>
        <a:srgbClr val="807A78"/>
      </a:accent5>
      <a:accent6>
        <a:srgbClr val="EC008C"/>
      </a:accent6>
      <a:hlink>
        <a:srgbClr val="009540"/>
      </a:hlink>
      <a:folHlink>
        <a:srgbClr val="4D4D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0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FF"/>
    </a:hlink>
    <a:folHlink>
      <a:srgbClr val="C0C0C0"/>
    </a:folHlink>
  </a:clrScheme>
  <a:fontScheme name="Blank Presentation">
    <a:majorFont>
      <a:latin typeface="C4 Headline"/>
      <a:ea typeface=""/>
      <a:cs typeface=""/>
    </a:majorFont>
    <a:minorFont>
      <a:latin typeface="C4 TextMedium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 16 x 9</Template>
  <TotalTime>3372</TotalTime>
  <Words>324</Words>
  <Application>Microsoft Office PowerPoint</Application>
  <PresentationFormat>On-screen Show (16:9)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9</vt:i4>
      </vt:variant>
    </vt:vector>
  </HeadingPairs>
  <TitlesOfParts>
    <vt:vector size="36" baseType="lpstr">
      <vt:lpstr>ＭＳ Ｐゴシック</vt:lpstr>
      <vt:lpstr>4 Headline</vt:lpstr>
      <vt:lpstr>4 Text</vt:lpstr>
      <vt:lpstr>Arial</vt:lpstr>
      <vt:lpstr>C4 Headline</vt:lpstr>
      <vt:lpstr>C4 Text</vt:lpstr>
      <vt:lpstr>C4 TextMedium</vt:lpstr>
      <vt:lpstr>Calibri</vt:lpstr>
      <vt:lpstr>Times</vt:lpstr>
      <vt:lpstr>Corporate Powerpoint Template 16 x 9</vt:lpstr>
      <vt:lpstr>15_Custom Design</vt:lpstr>
      <vt:lpstr>1_Custom Design</vt:lpstr>
      <vt:lpstr>Custom Design</vt:lpstr>
      <vt:lpstr>16_Custom Design</vt:lpstr>
      <vt:lpstr>4_Custom Design</vt:lpstr>
      <vt:lpstr>3_Custom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1_Corporate Powerpoint Template 16 x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Channel 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Draper;Nikki Butler</dc:creator>
  <cp:lastModifiedBy>Joe Chapman</cp:lastModifiedBy>
  <cp:revision>275</cp:revision>
  <cp:lastPrinted>2015-07-13T17:56:47Z</cp:lastPrinted>
  <dcterms:created xsi:type="dcterms:W3CDTF">2016-04-27T18:01:55Z</dcterms:created>
  <dcterms:modified xsi:type="dcterms:W3CDTF">2019-06-14T11:32:33Z</dcterms:modified>
</cp:coreProperties>
</file>